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250" r:id="rId2"/>
    <p:sldId id="2230" r:id="rId3"/>
    <p:sldId id="2231" r:id="rId4"/>
    <p:sldId id="2176" r:id="rId5"/>
    <p:sldId id="2177" r:id="rId6"/>
    <p:sldId id="2178" r:id="rId7"/>
    <p:sldId id="2179" r:id="rId8"/>
    <p:sldId id="2180" r:id="rId9"/>
    <p:sldId id="2232" r:id="rId10"/>
    <p:sldId id="2233" r:id="rId11"/>
    <p:sldId id="2234" r:id="rId12"/>
    <p:sldId id="2237" r:id="rId13"/>
    <p:sldId id="2238" r:id="rId14"/>
    <p:sldId id="2236" r:id="rId15"/>
    <p:sldId id="2239" r:id="rId16"/>
    <p:sldId id="2246" r:id="rId17"/>
    <p:sldId id="2240" r:id="rId18"/>
    <p:sldId id="2247" r:id="rId19"/>
    <p:sldId id="2235" r:id="rId20"/>
    <p:sldId id="2241" r:id="rId21"/>
    <p:sldId id="2245" r:id="rId22"/>
    <p:sldId id="2242" r:id="rId23"/>
    <p:sldId id="2243" r:id="rId24"/>
    <p:sldId id="2244" r:id="rId25"/>
    <p:sldId id="2249" r:id="rId26"/>
    <p:sldId id="2248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6FA53-636A-425D-890F-881880B4A912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51372-1439-4551-8A58-45D6025074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525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8CC9A-099C-490B-A2F3-2373E5ADD6FD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47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4CA7C-B075-4460-AB5B-A1472925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D130BE-09AC-4064-B869-72BB0D0E7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4A86E4-876F-42FA-8B8F-2852B3BB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B290E3-3A5D-461E-A20D-71DC13BD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F0DC98-22FD-4211-AA51-3D6846D3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46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E616A-6092-49BE-B52D-78E5C50B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E91B11-B42B-4533-90CC-0F48AD2A3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139B76-9475-4819-A206-D9B4517D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6AC6B-41E3-41FA-9DE7-2B74D0C6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A7C82-3C1D-4DC9-A102-3B224272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22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5F8383-91E1-4E2E-8D3E-33CA40FB5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417B60-5FE2-463B-92A3-6827171D9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703544-7DA3-49B8-B9B2-4F767CC8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7DC04-DA44-4735-91CD-12BCB10A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FAA2F0-0587-4D95-8792-EAFF7249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05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1359" y="197415"/>
            <a:ext cx="11201444" cy="360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41957" y="696519"/>
            <a:ext cx="11190843" cy="258740"/>
          </a:xfrm>
        </p:spPr>
        <p:txBody>
          <a:bodyPr anchor="b">
            <a:noAutofit/>
          </a:bodyPr>
          <a:lstStyle>
            <a:lvl1pPr marL="0" indent="0">
              <a:buNone/>
              <a:defRPr sz="1867">
                <a:solidFill>
                  <a:srgbClr val="A09587"/>
                </a:solidFill>
                <a:latin typeface="Arial Narrow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12914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90883-43DF-48BD-934D-A72649F7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E9AF7B5-FBA5-42F8-B948-551FD932F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96DF4-23CF-4827-8477-A1FDAEBF6DE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60237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3178" y="68627"/>
            <a:ext cx="11201444" cy="360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3776" y="567731"/>
            <a:ext cx="11190843" cy="258740"/>
          </a:xfrm>
        </p:spPr>
        <p:txBody>
          <a:bodyPr anchor="b">
            <a:noAutofit/>
          </a:bodyPr>
          <a:lstStyle>
            <a:lvl1pPr marL="0" indent="0">
              <a:buNone/>
              <a:defRPr sz="1867">
                <a:solidFill>
                  <a:srgbClr val="A09587"/>
                </a:solidFill>
                <a:latin typeface="Arial Narrow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151029" cy="4929411"/>
          </a:xfrm>
        </p:spPr>
        <p:txBody>
          <a:bodyPr>
            <a:normAutofit/>
          </a:bodyPr>
          <a:lstStyle>
            <a:lvl1pPr marL="402157" indent="-402157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A09587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71983" indent="-287993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43966" indent="-287993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15950" indent="-287993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83930" indent="-287993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511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609599" y="274637"/>
            <a:ext cx="10972802" cy="1325563"/>
          </a:xfrm>
          <a:prstGeom prst="rect">
            <a:avLst/>
          </a:prstGeom>
        </p:spPr>
        <p:txBody>
          <a:bodyPr lIns="45719" tIns="45719" rIns="45719" bIns="45719" anchor="t"/>
          <a:lstStyle>
            <a:lvl1pPr indent="27904"/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609599" y="1600200"/>
            <a:ext cx="10972802" cy="5257801"/>
          </a:xfrm>
          <a:prstGeom prst="rect">
            <a:avLst/>
          </a:prstGeom>
        </p:spPr>
        <p:txBody>
          <a:bodyPr lIns="45719" tIns="45719" rIns="45719" bIns="45719" anchor="t"/>
          <a:lstStyle>
            <a:lvl1pPr indent="27904">
              <a:spcBef>
                <a:spcPts val="422"/>
              </a:spcBef>
              <a:defRPr sz="1758">
                <a:solidFill>
                  <a:srgbClr val="49433E"/>
                </a:solidFill>
                <a:uFill>
                  <a:solidFill>
                    <a:srgbClr val="49433E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  <a:lvl2pPr indent="349361">
              <a:spcBef>
                <a:spcPts val="422"/>
              </a:spcBef>
              <a:defRPr sz="1758">
                <a:solidFill>
                  <a:srgbClr val="49433E"/>
                </a:solidFill>
                <a:uFill>
                  <a:solidFill>
                    <a:srgbClr val="49433E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2pPr>
            <a:lvl3pPr indent="670819">
              <a:spcBef>
                <a:spcPts val="422"/>
              </a:spcBef>
              <a:defRPr sz="1758">
                <a:solidFill>
                  <a:srgbClr val="49433E"/>
                </a:solidFill>
                <a:uFill>
                  <a:solidFill>
                    <a:srgbClr val="49433E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3pPr>
            <a:lvl4pPr indent="992276">
              <a:spcBef>
                <a:spcPts val="422"/>
              </a:spcBef>
              <a:defRPr sz="1758">
                <a:solidFill>
                  <a:srgbClr val="49433E"/>
                </a:solidFill>
                <a:uFill>
                  <a:solidFill>
                    <a:srgbClr val="49433E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indent="1313733">
              <a:spcBef>
                <a:spcPts val="422"/>
              </a:spcBef>
              <a:defRPr sz="1758">
                <a:solidFill>
                  <a:srgbClr val="49433E"/>
                </a:solidFill>
                <a:uFill>
                  <a:solidFill>
                    <a:srgbClr val="49433E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81627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3179" y="68627"/>
            <a:ext cx="11201444" cy="360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Maer</a:t>
            </a:r>
            <a:r>
              <a:rPr lang="en-US" dirty="0"/>
              <a:t> title style</a:t>
            </a:r>
            <a:endParaRPr lang="nl-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3777" y="567731"/>
            <a:ext cx="11190843" cy="2587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67">
                <a:solidFill>
                  <a:srgbClr val="A09587"/>
                </a:solidFill>
                <a:latin typeface="Arial Narrow" pitchFamily="34" charset="0"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3180" y="697101"/>
            <a:ext cx="11151029" cy="49294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402137" indent="-402137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A09587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71950" indent="-287979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43900" indent="-287979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15850" indent="-287979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83792" indent="-287979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53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3175" y="68627"/>
            <a:ext cx="11201444" cy="3600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3776" y="567731"/>
            <a:ext cx="11190843" cy="258740"/>
          </a:xfrm>
        </p:spPr>
        <p:txBody>
          <a:bodyPr anchor="b">
            <a:noAutofit/>
          </a:bodyPr>
          <a:lstStyle>
            <a:lvl1pPr marL="0" indent="0">
              <a:buNone/>
              <a:defRPr sz="1867">
                <a:solidFill>
                  <a:srgbClr val="A09587"/>
                </a:solidFill>
                <a:latin typeface="Arial Narrow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151029" cy="4929411"/>
          </a:xfrm>
        </p:spPr>
        <p:txBody>
          <a:bodyPr>
            <a:normAutofit/>
          </a:bodyPr>
          <a:lstStyle>
            <a:lvl1pPr marL="402157" indent="-402157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A09587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71983" indent="-287993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43966" indent="-287993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15950" indent="-287993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83930" indent="-287993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A09587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30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EB767-BD89-4DA4-A5C7-E066330A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CD7F2C-70B8-4996-9F0C-C4C43E6D7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812"/>
            <a:ext cx="10515600" cy="51371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560A15-A406-4EAC-8663-54063B08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CC3906-4030-4056-A230-8D16A663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9EB835-ECD2-4B8C-A011-59326A82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215E58D9-3BEB-4A6B-A493-388DE095A159}"/>
              </a:ext>
            </a:extLst>
          </p:cNvPr>
          <p:cNvSpPr/>
          <p:nvPr userDrawn="1"/>
        </p:nvSpPr>
        <p:spPr>
          <a:xfrm>
            <a:off x="838200" y="803434"/>
            <a:ext cx="10515600" cy="11398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56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5B527-89B8-4424-8484-DFD64DAA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C5F7D7-26CD-4EA7-BAB7-BCC17CC60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2346AB-F762-44F2-9C71-87D2FD20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24C4F7-5787-4B3B-B1A5-A8072F53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4AA5C-B43F-4879-9685-B2BF24F5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165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8C5B5-358F-4D18-A867-576E7A96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BE458-8B33-49DA-86C7-F3EBA396C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AC2B7B-B8C0-4C61-8BA1-E74B100FE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B58460-B02D-461D-BD42-467BD66B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0AECFD-2CF9-46D7-B20B-5165DE7C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6CB74D-70C6-4515-AA5E-E1269BC3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679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04D68-611D-4241-AC3B-91C19CFB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3DD9A6-DFA1-4E14-9BDB-08CC98D6F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6CFC72-8518-49B9-A440-447F9A038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53C0D6-87CA-4BFB-A143-B4CF1DEFD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F10D90-CDA0-4613-BA75-1FD448E9A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84474C-1180-4B06-B88F-D6344BFA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CB72AA-6C0B-493B-969F-FF4416D7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263E79B-6E6D-407D-A8B7-FE5B76C7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50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79C11-E783-4F3B-B118-6177DCF7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8198AB-C495-49D7-B6A2-2BAEA27D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E8148-A348-4704-BF88-5823D226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2A446C-5CE3-4E2F-9471-59A476A8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7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D4C934-1BD2-455A-A6E8-2E655259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4076A3-EDE5-4CB2-BC79-B8FBB072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5F1FB-03A3-4542-A259-CD11A852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84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26F76-BBE4-4330-B445-CB72434F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524B7C-D000-4EAC-8B77-F7A5C6EE4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B09526-02E1-405D-A7A6-3FA37F7D6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CA5AE9-8698-4636-9902-F4DD8331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B662C2-B31F-475F-A8F7-C5E9916B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1A9CD4-845C-4C2A-B9A7-CBDF15F3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380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03B5D-27F2-4294-B2E6-15DC7E78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B3B4AF-5D1B-4207-9D41-F9B58F0DB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7F15A7-2A45-4286-980E-FA747BA2D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D35586-3D4B-4BDA-85FA-93D85DAE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81E9DE-2C59-449C-922E-AAC22E12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1BED2C-44FD-43E2-BCE3-7D312E7D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58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6AE97-CD43-4489-8C7E-C1A14A69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E1708D-9EFE-4F4E-8BD3-0D5E902D7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ABC240-0A67-426C-922F-9D2783571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FD5E-E50A-4BEA-A351-B4C2AA439996}" type="datetimeFigureOut">
              <a:rPr lang="es-MX" smtClean="0"/>
              <a:t>14/06/2020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2C853-998D-49B8-A63F-8CDAC06D2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dirty="0"/>
              <a:t>Ing. Juan Pablo Broissin </a:t>
            </a:r>
          </a:p>
          <a:p>
            <a:r>
              <a:rPr lang="es-MX" dirty="0"/>
              <a:t>Jp-broissin@tencategeo.com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02423C-48AF-48B2-8813-8E5341AF0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B8AFF-D43C-40A4-8F7C-BCDB7BCD4675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C9C06E0-C5BB-4E1D-8A44-D4ADBFDE9D3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28794"/>
            <a:ext cx="1638300" cy="5281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152514-D92E-48A8-A82C-94A1E6869C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525752" y="5938817"/>
            <a:ext cx="828048" cy="8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2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E5BB3-13C7-4877-9D33-FF704992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8CAEFF-D7AD-48C9-AF6E-940450FC0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418A85B-E0D9-4DD1-8A7C-29AA92E76C22}"/>
              </a:ext>
            </a:extLst>
          </p:cNvPr>
          <p:cNvSpPr/>
          <p:nvPr/>
        </p:nvSpPr>
        <p:spPr>
          <a:xfrm>
            <a:off x="4839087" y="2967335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Sesión 3</a:t>
            </a:r>
          </a:p>
        </p:txBody>
      </p:sp>
    </p:spTree>
    <p:extLst>
      <p:ext uri="{BB962C8B-B14F-4D97-AF65-F5344CB8AC3E}">
        <p14:creationId xmlns:p14="http://schemas.microsoft.com/office/powerpoint/2010/main" val="108260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5AEA7-10DA-4315-9420-80B9DFDE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Obtenci</a:t>
            </a:r>
            <a:r>
              <a:rPr lang="es-MX" dirty="0" err="1"/>
              <a:t>ón</a:t>
            </a:r>
            <a:r>
              <a:rPr lang="es-MX" dirty="0"/>
              <a:t> de “d”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04F13-E704-4B7E-8ECE-0F006F5EF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Espaciamiento entre componentes de refuerzo, dependerá principalmente de tres cosas:</a:t>
            </a:r>
          </a:p>
          <a:p>
            <a:pPr lvl="1"/>
            <a:r>
              <a:rPr lang="es-MX" dirty="0"/>
              <a:t>Componentes de Refuerzo Disponibles en el Mercado</a:t>
            </a:r>
          </a:p>
          <a:p>
            <a:pPr lvl="1"/>
            <a:r>
              <a:rPr lang="es-MX" dirty="0"/>
              <a:t>Espesores de capa recomendados por estándares FHWA </a:t>
            </a:r>
            <a:r>
              <a:rPr lang="es-MX" dirty="0" err="1"/>
              <a:t>ó</a:t>
            </a:r>
            <a:r>
              <a:rPr lang="es-MX" dirty="0"/>
              <a:t> NCMA</a:t>
            </a:r>
          </a:p>
          <a:p>
            <a:pPr lvl="1"/>
            <a:r>
              <a:rPr lang="es-MX" dirty="0"/>
              <a:t>Tipo de Paramento Frontal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243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342B5-11F7-4317-89F1-A1C6688C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Obtención de d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04F3EC6-BAF9-45A7-8976-6982017D2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24" y="1051939"/>
            <a:ext cx="8144244" cy="4525256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693E3F6-CDDB-45DC-8643-9EE6ACCC1B5C}"/>
              </a:ext>
            </a:extLst>
          </p:cNvPr>
          <p:cNvCxnSpPr/>
          <p:nvPr/>
        </p:nvCxnSpPr>
        <p:spPr>
          <a:xfrm>
            <a:off x="5771535" y="246789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57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342B5-11F7-4317-89F1-A1C6688C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Obtención del Área Tributaria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04F3EC6-BAF9-45A7-8976-6982017D2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41" y="1166372"/>
            <a:ext cx="8144244" cy="4525256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693E3F6-CDDB-45DC-8643-9EE6ACCC1B5C}"/>
              </a:ext>
            </a:extLst>
          </p:cNvPr>
          <p:cNvCxnSpPr/>
          <p:nvPr/>
        </p:nvCxnSpPr>
        <p:spPr>
          <a:xfrm>
            <a:off x="5771535" y="246789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49774F9-1ED9-4CF2-9BFB-010C38AF7373}"/>
              </a:ext>
            </a:extLst>
          </p:cNvPr>
          <p:cNvCxnSpPr>
            <a:cxnSpLocks/>
          </p:cNvCxnSpPr>
          <p:nvPr/>
        </p:nvCxnSpPr>
        <p:spPr>
          <a:xfrm>
            <a:off x="4586388" y="2603402"/>
            <a:ext cx="386935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B4096C3-999E-4D69-94AE-50BDB91637D1}"/>
              </a:ext>
            </a:extLst>
          </p:cNvPr>
          <p:cNvCxnSpPr/>
          <p:nvPr/>
        </p:nvCxnSpPr>
        <p:spPr>
          <a:xfrm>
            <a:off x="4630157" y="3429000"/>
            <a:ext cx="390340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BAF40A1-0F75-4FE2-B4C4-2E1D0B7F60F9}"/>
              </a:ext>
            </a:extLst>
          </p:cNvPr>
          <p:cNvCxnSpPr/>
          <p:nvPr/>
        </p:nvCxnSpPr>
        <p:spPr>
          <a:xfrm>
            <a:off x="4630156" y="4224051"/>
            <a:ext cx="390340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7D00AE73-1F66-47A1-A149-C2920ADE46C7}"/>
              </a:ext>
            </a:extLst>
          </p:cNvPr>
          <p:cNvSpPr/>
          <p:nvPr/>
        </p:nvSpPr>
        <p:spPr>
          <a:xfrm>
            <a:off x="8533563" y="2239234"/>
            <a:ext cx="7665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s-ES" sz="36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i-1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4A6506C-E961-43B7-9B6C-4B13B9DD6E91}"/>
              </a:ext>
            </a:extLst>
          </p:cNvPr>
          <p:cNvSpPr/>
          <p:nvPr/>
        </p:nvSpPr>
        <p:spPr>
          <a:xfrm>
            <a:off x="8455742" y="3088737"/>
            <a:ext cx="7665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s-ES" sz="36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i-2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8CD3A3-5C10-48EC-AD51-C0B8C7680642}"/>
              </a:ext>
            </a:extLst>
          </p:cNvPr>
          <p:cNvSpPr/>
          <p:nvPr/>
        </p:nvSpPr>
        <p:spPr>
          <a:xfrm>
            <a:off x="8533563" y="3897236"/>
            <a:ext cx="7729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s-ES" sz="36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i-n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B4C636-46A1-4339-848E-407EAD15E229}"/>
              </a:ext>
            </a:extLst>
          </p:cNvPr>
          <p:cNvSpPr txBox="1"/>
          <p:nvPr/>
        </p:nvSpPr>
        <p:spPr>
          <a:xfrm>
            <a:off x="9222299" y="2464904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d1+ 1/2 (d2-d1)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8396761-DD28-4C46-80AC-DF9344A15D06}"/>
              </a:ext>
            </a:extLst>
          </p:cNvPr>
          <p:cNvSpPr txBox="1"/>
          <p:nvPr/>
        </p:nvSpPr>
        <p:spPr>
          <a:xfrm>
            <a:off x="8986110" y="3295721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1/2 (d2-d1)+ ½ (d3-d2)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0204AE-0396-46DE-A9CF-DCEE1F0C8F9F}"/>
              </a:ext>
            </a:extLst>
          </p:cNvPr>
          <p:cNvSpPr txBox="1"/>
          <p:nvPr/>
        </p:nvSpPr>
        <p:spPr>
          <a:xfrm>
            <a:off x="8749298" y="4509306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1/2 (d3-d2)+ ½ (dn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-dn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3FB4673-06AC-4470-928B-A6BA916C9839}"/>
              </a:ext>
            </a:extLst>
          </p:cNvPr>
          <p:cNvSpPr txBox="1">
            <a:spLocks/>
          </p:cNvSpPr>
          <p:nvPr/>
        </p:nvSpPr>
        <p:spPr>
          <a:xfrm>
            <a:off x="838200" y="977870"/>
            <a:ext cx="10515600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Sección que contribuye una carga sobre el elemento de refuerzo</a:t>
            </a:r>
          </a:p>
        </p:txBody>
      </p:sp>
    </p:spTree>
    <p:extLst>
      <p:ext uri="{BB962C8B-B14F-4D97-AF65-F5344CB8AC3E}">
        <p14:creationId xmlns:p14="http://schemas.microsoft.com/office/powerpoint/2010/main" val="413993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6D3DD-A4BF-4229-8E4D-82107A8C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Cálculo de d con espaciamientos promedios de 0.6 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6A672D-08F3-4C66-BE48-A0115AFB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/>
              <a:t>d1 = 0.4 </a:t>
            </a:r>
          </a:p>
          <a:p>
            <a:pPr marL="0" indent="0">
              <a:buNone/>
            </a:pPr>
            <a:r>
              <a:rPr lang="es-MX" dirty="0"/>
              <a:t>d2 = 9 - 8 = 1</a:t>
            </a:r>
          </a:p>
          <a:p>
            <a:pPr marL="0" indent="0">
              <a:buNone/>
            </a:pPr>
            <a:r>
              <a:rPr lang="en-US" dirty="0"/>
              <a:t>d3 </a:t>
            </a:r>
            <a:r>
              <a:rPr lang="es-MX" dirty="0"/>
              <a:t>= 9 - 7.4 = 1.6</a:t>
            </a:r>
          </a:p>
          <a:p>
            <a:pPr marL="0" indent="0">
              <a:buNone/>
            </a:pPr>
            <a:r>
              <a:rPr lang="es-MX" dirty="0"/>
              <a:t>d4 = 9 – 6.8 = 2.2 </a:t>
            </a:r>
          </a:p>
          <a:p>
            <a:pPr marL="0" indent="0">
              <a:buNone/>
            </a:pPr>
            <a:r>
              <a:rPr lang="es-MX" dirty="0"/>
              <a:t>d5 = 9 – 6.2 = 2.8</a:t>
            </a:r>
          </a:p>
          <a:p>
            <a:pPr marL="0" indent="0">
              <a:buNone/>
            </a:pPr>
            <a:r>
              <a:rPr lang="es-MX" dirty="0"/>
              <a:t>d6 = 9 - 5.6 = 3.4</a:t>
            </a:r>
          </a:p>
          <a:p>
            <a:pPr marL="0" indent="0">
              <a:buNone/>
            </a:pPr>
            <a:r>
              <a:rPr lang="es-MX" dirty="0"/>
              <a:t>d7 = 9 - 5 = 4</a:t>
            </a:r>
          </a:p>
          <a:p>
            <a:pPr marL="0" indent="0">
              <a:buNone/>
            </a:pPr>
            <a:r>
              <a:rPr lang="es-MX" dirty="0"/>
              <a:t>d8 = 9 - 4.4 = 4.6 </a:t>
            </a:r>
          </a:p>
          <a:p>
            <a:pPr marL="0" indent="0">
              <a:buNone/>
            </a:pPr>
            <a:r>
              <a:rPr lang="es-MX" dirty="0"/>
              <a:t>d9 = 9 -3.8 = 5.2 </a:t>
            </a:r>
          </a:p>
          <a:p>
            <a:pPr marL="0" indent="0">
              <a:buNone/>
            </a:pPr>
            <a:r>
              <a:rPr lang="es-MX" dirty="0"/>
              <a:t>d10 = 9 - 3.2 = 5.8 </a:t>
            </a:r>
          </a:p>
          <a:p>
            <a:pPr marL="0" indent="0">
              <a:buNone/>
            </a:pPr>
            <a:r>
              <a:rPr lang="es-MX" dirty="0"/>
              <a:t>d11 = 9 - 2.6 = 6.4</a:t>
            </a:r>
          </a:p>
          <a:p>
            <a:pPr marL="0" indent="0">
              <a:buNone/>
            </a:pPr>
            <a:r>
              <a:rPr lang="es-MX" dirty="0"/>
              <a:t>d12 = 9 - 2 = 7</a:t>
            </a:r>
          </a:p>
          <a:p>
            <a:pPr marL="0" indent="0">
              <a:buNone/>
            </a:pPr>
            <a:r>
              <a:rPr lang="es-MX" dirty="0"/>
              <a:t>d13 = 9 - 1.4 = 7.6</a:t>
            </a:r>
          </a:p>
          <a:p>
            <a:pPr marL="0" indent="0">
              <a:buNone/>
            </a:pPr>
            <a:r>
              <a:rPr lang="es-MX" dirty="0"/>
              <a:t>d14 = 9 - 0.8 = 8.2</a:t>
            </a:r>
          </a:p>
          <a:p>
            <a:pPr marL="0" indent="0">
              <a:buNone/>
            </a:pPr>
            <a:r>
              <a:rPr lang="es-MX" dirty="0"/>
              <a:t>d15 = 9 - 0.2 = 8.8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8EB1E8-22F8-4CA6-B87E-9CBDB26C1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567" y="1664292"/>
            <a:ext cx="6351998" cy="352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1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2714D-4F78-4E20-88E9-1A55C923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Cálculo de Área Tributaria de la Geomallas V</a:t>
            </a:r>
            <a:r>
              <a:rPr lang="es-MX" baseline="-25000" dirty="0"/>
              <a:t>i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837D179-A870-435C-9185-54698FB46692}"/>
              </a:ext>
            </a:extLst>
          </p:cNvPr>
          <p:cNvGraphicFramePr>
            <a:graphicFrameLocks noGrp="1"/>
          </p:cNvGraphicFramePr>
          <p:nvPr/>
        </p:nvGraphicFramePr>
        <p:xfrm>
          <a:off x="710380" y="1204324"/>
          <a:ext cx="4294239" cy="4667250"/>
        </p:xfrm>
        <a:graphic>
          <a:graphicData uri="http://schemas.openxmlformats.org/drawingml/2006/table">
            <a:tbl>
              <a:tblPr/>
              <a:tblGrid>
                <a:gridCol w="4294239">
                  <a:extLst>
                    <a:ext uri="{9D8B030D-6E8A-4147-A177-3AD203B41FA5}">
                      <a16:colId xmlns:a16="http://schemas.microsoft.com/office/drawing/2014/main" val="185046422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Vi-1 = d1 + 0.5 ( d2-d1)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8148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Vi-2 = 1/2 ( d2 – d1) + 1/2 ( d3-d2)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5391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Vi-3 = 1/2 ( d3 – d2) + 1/2 ( d4-d3)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9036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Vi-4 = 1/2 ( d4 – d3) + 1/2 ( d5-d4)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5946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Vi-5 = 1/2 ( d5 – d4) + 1/2 ( d6-d5)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85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Vi-6 = 1/2 ( d6 – d5) + 1/2 ( d7-d6)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4532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Vi-7 = 1/2 ( d7 – d6) + 1/2 ( d8-d7)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34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Vi-8 = 1/2 ( d8 – d7) + 1/2 ( d9-d8)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9091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Vi-9 = 1/2 ( d9 – d8) + 1/2 ( d10-d9)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4654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Vi-10 = 1/2 ( d10 – d9) + 1/2 ( d11-d10)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0365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Vi-11 = 1/2 ( d11 – d10) + 1/2 ( d12-d11)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452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Vi-12 = 1/2 ( d12 – d11) + 1/2 ( d13-d12)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108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Vi-13 = 1/2 ( d13 – d12) + 1/2 ( d14-d13)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6912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Vi-14 = 1/2 ( d14 – d13) + 1/2 ( d15-d14)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4255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Vi-15 = 1/2 ( d15 – d14) + 1/2 ( H- d15)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498217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7030261-66AB-46AA-AE95-8FDF8E9690C7}"/>
              </a:ext>
            </a:extLst>
          </p:cNvPr>
          <p:cNvGraphicFramePr>
            <a:graphicFrameLocks noGrp="1"/>
          </p:cNvGraphicFramePr>
          <p:nvPr/>
        </p:nvGraphicFramePr>
        <p:xfrm>
          <a:off x="5223387" y="1204324"/>
          <a:ext cx="762000" cy="46672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8932798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9554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1029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4389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8161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9473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6512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880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2102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4493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9825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9873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6142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0181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32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944340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C8C84AD-F1C3-4478-9CED-B5AD7F860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155" y="1954097"/>
            <a:ext cx="5308856" cy="2949805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C250C9A-7CE1-4B3B-83AB-CDC2A96B0C4A}"/>
              </a:ext>
            </a:extLst>
          </p:cNvPr>
          <p:cNvCxnSpPr>
            <a:cxnSpLocks/>
          </p:cNvCxnSpPr>
          <p:nvPr/>
        </p:nvCxnSpPr>
        <p:spPr>
          <a:xfrm>
            <a:off x="8826402" y="3959109"/>
            <a:ext cx="244136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8460FD6-3A4A-4ECA-B4E2-6C729CBE5E72}"/>
              </a:ext>
            </a:extLst>
          </p:cNvPr>
          <p:cNvCxnSpPr>
            <a:cxnSpLocks/>
          </p:cNvCxnSpPr>
          <p:nvPr/>
        </p:nvCxnSpPr>
        <p:spPr>
          <a:xfrm>
            <a:off x="8730706" y="3405733"/>
            <a:ext cx="253706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B5FDEB3-58F2-4993-927D-76F9C72A19A8}"/>
              </a:ext>
            </a:extLst>
          </p:cNvPr>
          <p:cNvCxnSpPr>
            <a:cxnSpLocks/>
          </p:cNvCxnSpPr>
          <p:nvPr/>
        </p:nvCxnSpPr>
        <p:spPr>
          <a:xfrm>
            <a:off x="8730706" y="2885719"/>
            <a:ext cx="240748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93EDC-5C27-4215-BD68-383DEDD5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Cálculo de T ( </a:t>
            </a:r>
            <a:r>
              <a:rPr lang="es-MX" dirty="0" err="1"/>
              <a:t>max</a:t>
            </a:r>
            <a:r>
              <a:rPr lang="es-MX" dirty="0"/>
              <a:t> ) en cada Refuerzo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614E1-398A-4EA8-B713-B5D1240F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err="1"/>
              <a:t>T</a:t>
            </a:r>
            <a:r>
              <a:rPr lang="es-MX" baseline="-25000" dirty="0" err="1"/>
              <a:t>max</a:t>
            </a:r>
            <a:r>
              <a:rPr lang="es-MX" dirty="0"/>
              <a:t> = </a:t>
            </a:r>
            <a:r>
              <a:rPr lang="el-GR" dirty="0"/>
              <a:t>σ</a:t>
            </a:r>
            <a:r>
              <a:rPr lang="es-MX" baseline="-25000" dirty="0"/>
              <a:t>H</a:t>
            </a:r>
            <a:r>
              <a:rPr lang="es-MX" dirty="0"/>
              <a:t> * S</a:t>
            </a:r>
            <a:r>
              <a:rPr lang="es-MX" baseline="-25000" dirty="0"/>
              <a:t>v</a:t>
            </a:r>
            <a:r>
              <a:rPr lang="es-MX" dirty="0"/>
              <a:t> = </a:t>
            </a:r>
            <a:r>
              <a:rPr lang="el-GR" dirty="0"/>
              <a:t>σ</a:t>
            </a:r>
            <a:r>
              <a:rPr lang="es-MX" baseline="-25000" dirty="0"/>
              <a:t>H</a:t>
            </a:r>
            <a:r>
              <a:rPr lang="es-MX" dirty="0"/>
              <a:t> * v</a:t>
            </a:r>
            <a:r>
              <a:rPr lang="es-MX" baseline="-25000" dirty="0"/>
              <a:t>i</a:t>
            </a:r>
          </a:p>
          <a:p>
            <a:pPr marL="0" indent="0">
              <a:buNone/>
            </a:pPr>
            <a:endParaRPr lang="es-MX" baseline="-25000" dirty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l-GR" dirty="0"/>
              <a:t>σ</a:t>
            </a:r>
            <a:r>
              <a:rPr lang="es-MX" baseline="-25000" dirty="0"/>
              <a:t>H = </a:t>
            </a:r>
            <a:r>
              <a:rPr lang="es-MX" dirty="0"/>
              <a:t>K</a:t>
            </a:r>
            <a:r>
              <a:rPr lang="es-MX" baseline="-25000" dirty="0"/>
              <a:t>AR</a:t>
            </a:r>
            <a:r>
              <a:rPr lang="es-MX" dirty="0"/>
              <a:t>(</a:t>
            </a:r>
            <a:r>
              <a:rPr lang="el-GR" dirty="0">
                <a:latin typeface="Garamond" panose="02020404030301010803" pitchFamily="18" charset="0"/>
              </a:rPr>
              <a:t>γ</a:t>
            </a:r>
            <a:r>
              <a:rPr lang="es-MX" baseline="-25000" dirty="0" err="1">
                <a:latin typeface="Garamond" panose="02020404030301010803" pitchFamily="18" charset="0"/>
              </a:rPr>
              <a:t>R</a:t>
            </a:r>
            <a:r>
              <a:rPr lang="es-MX" dirty="0" err="1">
                <a:latin typeface="Garamond" panose="02020404030301010803" pitchFamily="18" charset="0"/>
              </a:rPr>
              <a:t>d</a:t>
            </a:r>
            <a:r>
              <a:rPr lang="es-MX" baseline="-25000" dirty="0" err="1">
                <a:latin typeface="Garamond" panose="02020404030301010803" pitchFamily="18" charset="0"/>
              </a:rPr>
              <a:t>i</a:t>
            </a:r>
            <a:r>
              <a:rPr lang="es-MX" dirty="0" err="1">
                <a:latin typeface="Garamond" panose="02020404030301010803" pitchFamily="18" charset="0"/>
              </a:rPr>
              <a:t>+q</a:t>
            </a:r>
            <a:r>
              <a:rPr lang="es-MX" dirty="0">
                <a:latin typeface="Garamond" panose="02020404030301010803" pitchFamily="18" charset="0"/>
              </a:rPr>
              <a:t>)</a:t>
            </a: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4E6AF46-3293-4E7F-9447-4FFABE76B3FC}"/>
              </a:ext>
            </a:extLst>
          </p:cNvPr>
          <p:cNvSpPr/>
          <p:nvPr/>
        </p:nvSpPr>
        <p:spPr>
          <a:xfrm>
            <a:off x="1348375" y="3146722"/>
            <a:ext cx="3640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LTDS &gt; </a:t>
            </a:r>
            <a:r>
              <a:rPr kumimoji="0" lang="es-E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Tmax</a:t>
            </a:r>
            <a:endParaRPr kumimoji="0" lang="es-E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3087DA-1C70-467C-8EEF-708B60DA3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505" y="2025445"/>
            <a:ext cx="6365390" cy="359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590C4-E969-4752-9732-77386D93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Tensión Máxima por Capa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85DE04-2136-4894-B8CB-4DBF68DA91EE}"/>
              </a:ext>
            </a:extLst>
          </p:cNvPr>
          <p:cNvSpPr/>
          <p:nvPr/>
        </p:nvSpPr>
        <p:spPr>
          <a:xfrm>
            <a:off x="838200" y="2713392"/>
            <a:ext cx="3281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s-MX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  <a:r>
              <a:rPr kumimoji="0" lang="es-MX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* S</a:t>
            </a:r>
            <a:r>
              <a:rPr kumimoji="0" lang="es-MX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  <a:r>
              <a:rPr kumimoji="0" lang="es-MX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* v</a:t>
            </a:r>
            <a:r>
              <a:rPr kumimoji="0" lang="es-MX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35653B-465B-4913-9DFC-3AB143EC2146}"/>
              </a:ext>
            </a:extLst>
          </p:cNvPr>
          <p:cNvSpPr/>
          <p:nvPr/>
        </p:nvSpPr>
        <p:spPr>
          <a:xfrm>
            <a:off x="1656693" y="3244334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  <a:r>
              <a:rPr kumimoji="0" lang="es-MX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 =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s-MX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γ</a:t>
            </a:r>
            <a:r>
              <a:rPr kumimoji="0" lang="es-MX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</a:t>
            </a:r>
            <a:r>
              <a:rPr kumimoji="0" lang="es-MX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+q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0EAC7E7-2E2B-47C1-B09A-26927FCEE0CB}"/>
              </a:ext>
            </a:extLst>
          </p:cNvPr>
          <p:cNvSpPr/>
          <p:nvPr/>
        </p:nvSpPr>
        <p:spPr>
          <a:xfrm>
            <a:off x="1212116" y="1235550"/>
            <a:ext cx="2534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Ejercicio</a:t>
            </a:r>
          </a:p>
        </p:txBody>
      </p:sp>
      <p:graphicFrame>
        <p:nvGraphicFramePr>
          <p:cNvPr id="15" name="Marcador de contenido 14">
            <a:extLst>
              <a:ext uri="{FF2B5EF4-FFF2-40B4-BE49-F238E27FC236}">
                <a16:creationId xmlns:a16="http://schemas.microsoft.com/office/drawing/2014/main" id="{1C3169B8-7DB5-4DDB-BCCB-A67A80436E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62739" y="1137166"/>
          <a:ext cx="3225800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77347175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2578308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832820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416272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68221873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d1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0.4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V1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0.7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148019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d2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1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V2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7182147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d3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1.6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V3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946072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d4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2.2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V4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0290902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d5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2.8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V5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838394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3.4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4039185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d7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4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V7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4392011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d8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4.6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V8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0557418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d9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5.2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V9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648506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d10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5.8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V10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0635553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d11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6.4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V11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5460338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d12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7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V12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9930729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d13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7.6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V13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968590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d14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8.2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V14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0.6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139536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d15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8.8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>
                          <a:effectLst/>
                        </a:rPr>
                        <a:t>V15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0.4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05920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02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590C4-E969-4752-9732-77386D93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Tensión Máxima por Capa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85DE04-2136-4894-B8CB-4DBF68DA91EE}"/>
              </a:ext>
            </a:extLst>
          </p:cNvPr>
          <p:cNvSpPr/>
          <p:nvPr/>
        </p:nvSpPr>
        <p:spPr>
          <a:xfrm>
            <a:off x="838200" y="2713392"/>
            <a:ext cx="3281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s-MX" sz="2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  <a:r>
              <a:rPr kumimoji="0" lang="es-MX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* S</a:t>
            </a:r>
            <a:r>
              <a:rPr kumimoji="0" lang="es-MX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  <a:r>
              <a:rPr kumimoji="0" lang="es-MX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* v</a:t>
            </a:r>
            <a:r>
              <a:rPr kumimoji="0" lang="es-MX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35653B-465B-4913-9DFC-3AB143EC2146}"/>
              </a:ext>
            </a:extLst>
          </p:cNvPr>
          <p:cNvSpPr/>
          <p:nvPr/>
        </p:nvSpPr>
        <p:spPr>
          <a:xfrm>
            <a:off x="1656693" y="3244334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  <a:r>
              <a:rPr kumimoji="0" lang="es-MX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 =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s-MX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γ</a:t>
            </a:r>
            <a:r>
              <a:rPr kumimoji="0" lang="es-MX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</a:t>
            </a:r>
            <a:r>
              <a:rPr kumimoji="0" lang="es-MX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+q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0EAC7E7-2E2B-47C1-B09A-26927FCEE0CB}"/>
              </a:ext>
            </a:extLst>
          </p:cNvPr>
          <p:cNvSpPr/>
          <p:nvPr/>
        </p:nvSpPr>
        <p:spPr>
          <a:xfrm>
            <a:off x="1212116" y="1235550"/>
            <a:ext cx="2534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Ejercicio</a:t>
            </a:r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8C14BF80-A40B-4E82-B3A7-F2B622699F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68382" y="1052812"/>
          <a:ext cx="4306589" cy="5137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227">
                  <a:extLst>
                    <a:ext uri="{9D8B030D-6E8A-4147-A177-3AD203B41FA5}">
                      <a16:colId xmlns:a16="http://schemas.microsoft.com/office/drawing/2014/main" val="2831577618"/>
                    </a:ext>
                  </a:extLst>
                </a:gridCol>
                <a:gridCol w="615227">
                  <a:extLst>
                    <a:ext uri="{9D8B030D-6E8A-4147-A177-3AD203B41FA5}">
                      <a16:colId xmlns:a16="http://schemas.microsoft.com/office/drawing/2014/main" val="332460612"/>
                    </a:ext>
                  </a:extLst>
                </a:gridCol>
                <a:gridCol w="615227">
                  <a:extLst>
                    <a:ext uri="{9D8B030D-6E8A-4147-A177-3AD203B41FA5}">
                      <a16:colId xmlns:a16="http://schemas.microsoft.com/office/drawing/2014/main" val="2193887865"/>
                    </a:ext>
                  </a:extLst>
                </a:gridCol>
                <a:gridCol w="615227">
                  <a:extLst>
                    <a:ext uri="{9D8B030D-6E8A-4147-A177-3AD203B41FA5}">
                      <a16:colId xmlns:a16="http://schemas.microsoft.com/office/drawing/2014/main" val="894001176"/>
                    </a:ext>
                  </a:extLst>
                </a:gridCol>
                <a:gridCol w="615227">
                  <a:extLst>
                    <a:ext uri="{9D8B030D-6E8A-4147-A177-3AD203B41FA5}">
                      <a16:colId xmlns:a16="http://schemas.microsoft.com/office/drawing/2014/main" val="4080812314"/>
                    </a:ext>
                  </a:extLst>
                </a:gridCol>
                <a:gridCol w="615227">
                  <a:extLst>
                    <a:ext uri="{9D8B030D-6E8A-4147-A177-3AD203B41FA5}">
                      <a16:colId xmlns:a16="http://schemas.microsoft.com/office/drawing/2014/main" val="1817904508"/>
                    </a:ext>
                  </a:extLst>
                </a:gridCol>
                <a:gridCol w="615227">
                  <a:extLst>
                    <a:ext uri="{9D8B030D-6E8A-4147-A177-3AD203B41FA5}">
                      <a16:colId xmlns:a16="http://schemas.microsoft.com/office/drawing/2014/main" val="1046912028"/>
                    </a:ext>
                  </a:extLst>
                </a:gridCol>
              </a:tblGrid>
              <a:tr h="3076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Ka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γ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d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q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V</a:t>
                      </a:r>
                      <a:r>
                        <a:rPr lang="es-MX" sz="1600" u="none" strike="noStrike" baseline="-25000">
                          <a:effectLst/>
                        </a:rPr>
                        <a:t>i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Tmax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3099909989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0.4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3.88276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181597100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5.30376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3084431073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7.27944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2951652525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2.2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9.25512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2728611431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2.8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11.2308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2237890626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3.4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13.20648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3743698269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4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15.18216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1648691329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4.6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17.15784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96367038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5.2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19.13352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1710540090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5.8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21.1092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2731112386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6.4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23.08488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2891102568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25.06056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3062710356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7.6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27.03624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1984506904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8.2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29.01192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314308774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0.28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19.6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8.8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11.97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0.4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u="none" strike="noStrike">
                          <a:effectLst/>
                        </a:rPr>
                        <a:t>20.6584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>
                          <a:effectLst/>
                        </a:rPr>
                        <a:t>kN/m</a:t>
                      </a:r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2013362076"/>
                  </a:ext>
                </a:extLst>
              </a:tr>
              <a:tr h="215330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" marR="5127" marT="5127" marB="0" anchor="b"/>
                </a:tc>
                <a:extLst>
                  <a:ext uri="{0D108BD9-81ED-4DB2-BD59-A6C34878D82A}">
                    <a16:rowId xmlns:a16="http://schemas.microsoft.com/office/drawing/2014/main" val="28938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77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3973F-8D5F-45A5-B9A0-EBC790DB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Recomienda la Geomallas Adecuada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FEBEAA-ABDF-40E2-A6A2-1AD73184A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B31C58F-8BB7-4342-B76D-9E35ABB8FAD2}"/>
              </a:ext>
            </a:extLst>
          </p:cNvPr>
          <p:cNvSpPr/>
          <p:nvPr/>
        </p:nvSpPr>
        <p:spPr>
          <a:xfrm>
            <a:off x="2347093" y="2967335"/>
            <a:ext cx="74978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Recomienda la Geomalla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Adecuada para Cada Capa</a:t>
            </a:r>
          </a:p>
        </p:txBody>
      </p:sp>
    </p:spTree>
    <p:extLst>
      <p:ext uri="{BB962C8B-B14F-4D97-AF65-F5344CB8AC3E}">
        <p14:creationId xmlns:p14="http://schemas.microsoft.com/office/powerpoint/2010/main" val="408494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93EDC-5C27-4215-BD68-383DEDD5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Cálculo de T ( </a:t>
            </a:r>
            <a:r>
              <a:rPr lang="es-MX" dirty="0" err="1"/>
              <a:t>max</a:t>
            </a:r>
            <a:r>
              <a:rPr lang="es-MX" dirty="0"/>
              <a:t> ) en cada Refuerzo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FAFB1B0B-6817-443E-BC7F-B1E91DFAE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182" y="1285103"/>
            <a:ext cx="9339635" cy="41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2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989C9-D67F-47FF-9B33-388036E3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49" name="Picture 1" descr="Ink Drawings&#10;Ink Drawings&#10;Ink Drawings&#10;L&#10;H&#10;Ink Drawings&#10;Ink Drawings&#10;Ink Drawings&#10;Ink Drawings&#10;Ink Drawings&#10;Ink Drawings&#10;Ink Drawings&#10;e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F1&#10;F2&#10;Ink Drawings&#10;V1&#10;Ink Drawings&#10;Ink Drawings&#10;Ink Drawings&#10;Ink Drawings&#10;Ink Drawings&#10;R&#10;">
            <a:extLst>
              <a:ext uri="{FF2B5EF4-FFF2-40B4-BE49-F238E27FC236}">
                <a16:creationId xmlns:a16="http://schemas.microsoft.com/office/drawing/2014/main" id="{F0563385-B054-40A0-B9FF-F946614539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1" y="1712627"/>
            <a:ext cx="5880402" cy="36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0DD5BCE-8B14-4165-AD6F-3E9B777A7FB5}"/>
              </a:ext>
            </a:extLst>
          </p:cNvPr>
          <p:cNvSpPr/>
          <p:nvPr/>
        </p:nvSpPr>
        <p:spPr>
          <a:xfrm>
            <a:off x="804056" y="1070255"/>
            <a:ext cx="442781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H- 9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Suelo de Retención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γb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=19.6 kN/m3  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ɸ=30° c= 0 kPa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Suelo de Cimentación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γf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=19.6 kN/m3  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ɸ=30° c= 0 kPa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Ka = tan</a:t>
            </a:r>
            <a:r>
              <a:rPr kumimoji="0" lang="es-ES" sz="2400" b="0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2(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45 </a:t>
            </a:r>
            <a:r>
              <a:rPr kumimoji="0" lang="es-MX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</a:t>
            </a:r>
            <a:r>
              <a:rPr kumimoji="0" lang="es-ES" sz="2400" b="0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ɸ/2)</a:t>
            </a:r>
            <a:r>
              <a:rPr kumimoji="0" lang="es-ES" sz="2400" b="0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endParaRPr kumimoji="0" lang="es-ES" sz="2400" b="0" i="0" u="none" strike="noStrike" kern="1200" cap="none" spc="0" normalizeH="0" baseline="30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CB90F80-F997-4D2B-954A-6B4FD8B8488C}"/>
              </a:ext>
            </a:extLst>
          </p:cNvPr>
          <p:cNvSpPr/>
          <p:nvPr/>
        </p:nvSpPr>
        <p:spPr>
          <a:xfrm>
            <a:off x="815574" y="3478716"/>
            <a:ext cx="2179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Ka = tan</a:t>
            </a:r>
            <a:r>
              <a:rPr kumimoji="0" lang="es-ES" sz="1800" b="0" i="0" u="none" strike="noStrike" kern="1200" cap="none" spc="0" normalizeH="0" baseline="3000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2(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45 -</a:t>
            </a:r>
            <a:r>
              <a:rPr kumimoji="0" lang="es-ES" sz="1800" b="0" i="0" u="none" strike="noStrike" kern="1200" cap="none" spc="0" normalizeH="0" baseline="3000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30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s-ES" sz="1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=</a:t>
            </a:r>
            <a:endParaRPr kumimoji="0" lang="es-ES" sz="1800" b="0" i="0" u="none" strike="noStrike" kern="1200" cap="none" spc="0" normalizeH="0" baseline="3000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254831-FA77-4599-9169-903B71C47DBF}"/>
              </a:ext>
            </a:extLst>
          </p:cNvPr>
          <p:cNvSpPr/>
          <p:nvPr/>
        </p:nvSpPr>
        <p:spPr>
          <a:xfrm>
            <a:off x="804056" y="390139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q=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γ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 =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31A646-CCE3-4939-A898-340C3A6EA019}"/>
              </a:ext>
            </a:extLst>
          </p:cNvPr>
          <p:cNvSpPr txBox="1"/>
          <p:nvPr/>
        </p:nvSpPr>
        <p:spPr>
          <a:xfrm>
            <a:off x="3017963" y="3901390"/>
            <a:ext cx="34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11.97 kN/m</a:t>
            </a:r>
            <a:r>
              <a:rPr kumimoji="0" lang="es-MX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E60C84-9F66-441E-A1D2-4D58A48FBF42}"/>
              </a:ext>
            </a:extLst>
          </p:cNvPr>
          <p:cNvSpPr txBox="1"/>
          <p:nvPr/>
        </p:nvSpPr>
        <p:spPr>
          <a:xfrm>
            <a:off x="3029481" y="3458068"/>
            <a:ext cx="34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0.33</a:t>
            </a:r>
            <a:endParaRPr kumimoji="0" lang="es-MX" sz="18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4EB8E9A-1828-4D7F-8FC9-B74B407FA4AB}"/>
              </a:ext>
            </a:extLst>
          </p:cNvPr>
          <p:cNvSpPr/>
          <p:nvPr/>
        </p:nvSpPr>
        <p:spPr>
          <a:xfrm>
            <a:off x="1536709" y="390139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( 19.6 ) (0.610)=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D8050B-D773-404D-9053-B2BBDE10CF78}"/>
              </a:ext>
            </a:extLst>
          </p:cNvPr>
          <p:cNvSpPr/>
          <p:nvPr/>
        </p:nvSpPr>
        <p:spPr>
          <a:xfrm>
            <a:off x="6096000" y="1612490"/>
            <a:ext cx="2035277" cy="17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0.610 m</a:t>
            </a:r>
          </a:p>
        </p:txBody>
      </p:sp>
    </p:spTree>
    <p:extLst>
      <p:ext uri="{BB962C8B-B14F-4D97-AF65-F5344CB8AC3E}">
        <p14:creationId xmlns:p14="http://schemas.microsoft.com/office/powerpoint/2010/main" val="20263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34B44-E437-42F8-9C23-59BD6F72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Diseño por </a:t>
            </a:r>
            <a:r>
              <a:rPr lang="es-MX" dirty="0" err="1"/>
              <a:t>Pull-out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078AD-1BED-48E9-B0A9-3ADCB5D5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812"/>
            <a:ext cx="10515600" cy="5137151"/>
          </a:xfrm>
        </p:spPr>
        <p:txBody>
          <a:bodyPr/>
          <a:lstStyle/>
          <a:p>
            <a:r>
              <a:rPr lang="es-MX" sz="3600" dirty="0" err="1">
                <a:solidFill>
                  <a:srgbClr val="FF0000"/>
                </a:solidFill>
              </a:rPr>
              <a:t>Tmax</a:t>
            </a:r>
            <a:r>
              <a:rPr lang="es-MX" dirty="0"/>
              <a:t> &lt;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B8D9BCE-C7DF-47A6-9254-85081E288520}"/>
              </a:ext>
            </a:extLst>
          </p:cNvPr>
          <p:cNvSpPr/>
          <p:nvPr/>
        </p:nvSpPr>
        <p:spPr>
          <a:xfrm>
            <a:off x="2339716" y="988890"/>
            <a:ext cx="50938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(1/</a:t>
            </a:r>
            <a:r>
              <a:rPr kumimoji="0" lang="es-E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Fos</a:t>
            </a:r>
            <a:r>
              <a:rPr kumimoji="0" lang="es-E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)(F*)(</a:t>
            </a:r>
            <a:r>
              <a:rPr kumimoji="0" lang="el-GR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γ</a:t>
            </a: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)(z)(Le)(C)(</a:t>
            </a:r>
            <a:r>
              <a:rPr kumimoji="0" lang="es-MX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Rc</a:t>
            </a: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)(</a:t>
            </a:r>
            <a:r>
              <a:rPr kumimoji="0" lang="el-GR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α</a:t>
            </a: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</a:t>
            </a:r>
            <a:endParaRPr kumimoji="0" lang="es-E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5FC9FD2-14FD-4544-B001-4F4D6BC69D9E}"/>
              </a:ext>
            </a:extLst>
          </p:cNvPr>
          <p:cNvSpPr/>
          <p:nvPr/>
        </p:nvSpPr>
        <p:spPr>
          <a:xfrm>
            <a:off x="838200" y="1753052"/>
            <a:ext cx="1096051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F* = tan </a:t>
            </a: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ɸ 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Rc</a:t>
            </a: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asumiendo un radio de cobertura de 100%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 = 0.8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=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</a:t>
            </a: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Peso Volumétrico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= profundidad por debajo del muro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= Longitud de refuerzo en la zona resistente del muro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</a:t>
            </a:r>
            <a:r>
              <a:rPr kumimoji="0" lang="es-MX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Factor de corrección de escala 1 para geomallas</a:t>
            </a:r>
            <a:endParaRPr kumimoji="0" lang="es-E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0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62994-DE01-4C59-A1B3-27949968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Pull-out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01A4D4-184C-4C70-BDB3-71C5D3254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6C27BE-43D3-4FCC-9966-DB02B4AA6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71"/>
          <a:stretch/>
        </p:blipFill>
        <p:spPr>
          <a:xfrm>
            <a:off x="5839899" y="1818968"/>
            <a:ext cx="4634564" cy="47396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E7BEA8-8BAA-4CE9-BC0E-C93E0C39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22" y="1034113"/>
            <a:ext cx="4298210" cy="14144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4B9897-FAF1-4FD9-8946-0EAAFCDF7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422" y="3424117"/>
            <a:ext cx="2181225" cy="9239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B85573-38E0-4005-B9A3-2019E0C50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52" y="2301345"/>
            <a:ext cx="4177145" cy="10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0D379-27B2-410B-ADCA-11289F02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Longitud de Anclaje 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39E99A-C177-4E95-8352-29309802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87" y="2714915"/>
            <a:ext cx="2797368" cy="920562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70952BB0-73AF-413E-90BC-6271FB8204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07278" y="1066901"/>
          <a:ext cx="6346522" cy="5137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144">
                  <a:extLst>
                    <a:ext uri="{9D8B030D-6E8A-4147-A177-3AD203B41FA5}">
                      <a16:colId xmlns:a16="http://schemas.microsoft.com/office/drawing/2014/main" val="2712889669"/>
                    </a:ext>
                  </a:extLst>
                </a:gridCol>
                <a:gridCol w="1187966">
                  <a:extLst>
                    <a:ext uri="{9D8B030D-6E8A-4147-A177-3AD203B41FA5}">
                      <a16:colId xmlns:a16="http://schemas.microsoft.com/office/drawing/2014/main" val="2532310229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2638837612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258027289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179855613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1061770659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2213426488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3141621186"/>
                    </a:ext>
                  </a:extLst>
                </a:gridCol>
                <a:gridCol w="663548">
                  <a:extLst>
                    <a:ext uri="{9D8B030D-6E8A-4147-A177-3AD203B41FA5}">
                      <a16:colId xmlns:a16="http://schemas.microsoft.com/office/drawing/2014/main" val="4011961234"/>
                    </a:ext>
                  </a:extLst>
                </a:gridCol>
              </a:tblGrid>
              <a:tr h="3210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700" u="none" strike="noStrike">
                          <a:effectLst/>
                        </a:rPr>
                        <a:t>C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 tan 34°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Ci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700" u="none" strike="noStrike">
                          <a:effectLst/>
                        </a:rPr>
                        <a:t>γ</a:t>
                      </a:r>
                      <a:endParaRPr lang="el-GR" sz="17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Z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Rc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>
                          <a:effectLst/>
                        </a:rPr>
                        <a:t>α</a:t>
                      </a:r>
                      <a:endParaRPr lang="el-G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Le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Le&gt;1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extLst>
                  <a:ext uri="{0D108BD9-81ED-4DB2-BD59-A6C34878D82A}">
                    <a16:rowId xmlns:a16="http://schemas.microsoft.com/office/drawing/2014/main" val="1683480070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0.47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2642591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0.379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926153321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0.325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880526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0.3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557682427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0.286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63317581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0.277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88600672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0.271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213534010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4.6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0.266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71664491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5.2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0.263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328192318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5.8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0.26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880024871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 dirty="0">
                          <a:effectLst/>
                        </a:rPr>
                        <a:t>19.6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6.4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0.258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910697582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0.256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199933782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7.6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0.254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20131229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8.2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0.253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487282781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0.67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19.6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8.8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0.168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 dirty="0">
                          <a:effectLst/>
                        </a:rPr>
                        <a:t>1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708876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57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27159-A22F-46C5-B605-9ACC9A17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Cálculo de L</a:t>
            </a:r>
            <a:r>
              <a:rPr lang="es-MX" baseline="-25000" dirty="0"/>
              <a:t>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57A7D5-B087-4C39-82FD-5188B53D7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8" y="2822455"/>
            <a:ext cx="4177145" cy="1000609"/>
          </a:xfrm>
          <a:prstGeom prst="rect">
            <a:avLst/>
          </a:prstGeom>
        </p:spPr>
      </p:pic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8FFC46D3-204B-4D14-94F4-5D204C4C9B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8577" y="1147967"/>
          <a:ext cx="4580627" cy="5137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144">
                  <a:extLst>
                    <a:ext uri="{9D8B030D-6E8A-4147-A177-3AD203B41FA5}">
                      <a16:colId xmlns:a16="http://schemas.microsoft.com/office/drawing/2014/main" val="1084978267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2073117430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2293178347"/>
                    </a:ext>
                  </a:extLst>
                </a:gridCol>
                <a:gridCol w="1369907">
                  <a:extLst>
                    <a:ext uri="{9D8B030D-6E8A-4147-A177-3AD203B41FA5}">
                      <a16:colId xmlns:a16="http://schemas.microsoft.com/office/drawing/2014/main" val="2649391425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3578876705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2593369366"/>
                    </a:ext>
                  </a:extLst>
                </a:gridCol>
              </a:tblGrid>
              <a:tr h="321072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H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d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Tan ( 45- 34/2)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73974435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4.573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045986184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4.254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871290836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A3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3.935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248004185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3.616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10499077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3.297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715196098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2.978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4237811252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2.659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913418536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4.6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2.34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939515699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5.2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2.02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195188441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A10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5.8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1.701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704309262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A11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6.4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1.382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69242488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A12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1.063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170975469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A13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7.6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0.744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635676396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A14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8.2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0.425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m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031008580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A15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8.8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0.531709432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0.106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 dirty="0">
                          <a:effectLst/>
                        </a:rPr>
                        <a:t>m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423902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234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882B6-0554-414E-9FBA-2CAA82E7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Cálculo de la Longitud Total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1918ACE-0B44-473A-A1CB-A3AA77DF9D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05021" y="1039812"/>
          <a:ext cx="3381958" cy="5137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144">
                  <a:extLst>
                    <a:ext uri="{9D8B030D-6E8A-4147-A177-3AD203B41FA5}">
                      <a16:colId xmlns:a16="http://schemas.microsoft.com/office/drawing/2014/main" val="3680062212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3038128982"/>
                    </a:ext>
                  </a:extLst>
                </a:gridCol>
                <a:gridCol w="642144">
                  <a:extLst>
                    <a:ext uri="{9D8B030D-6E8A-4147-A177-3AD203B41FA5}">
                      <a16:colId xmlns:a16="http://schemas.microsoft.com/office/drawing/2014/main" val="2714701134"/>
                    </a:ext>
                  </a:extLst>
                </a:gridCol>
                <a:gridCol w="1455526">
                  <a:extLst>
                    <a:ext uri="{9D8B030D-6E8A-4147-A177-3AD203B41FA5}">
                      <a16:colId xmlns:a16="http://schemas.microsoft.com/office/drawing/2014/main" val="3276560930"/>
                    </a:ext>
                  </a:extLst>
                </a:gridCol>
              </a:tblGrid>
              <a:tr h="321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Le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</a:t>
                      </a:r>
                      <a:r>
                        <a:rPr lang="es-MX" sz="1700" u="none" strike="noStrike" baseline="-25000">
                          <a:effectLst/>
                        </a:rPr>
                        <a:t>A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 Total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700" u="none" strike="noStrike">
                          <a:effectLst/>
                        </a:rPr>
                        <a:t>L recomendada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extLst>
                  <a:ext uri="{0D108BD9-81ED-4DB2-BD59-A6C34878D82A}">
                    <a16:rowId xmlns:a16="http://schemas.microsoft.com/office/drawing/2014/main" val="2105111147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1.506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4.573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6.079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417792108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4.254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5.254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78649509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3.935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4.935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658630775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3.616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4.616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897983809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3.297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4.297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763547860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2.978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3.978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480164453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2.659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3.659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299222745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2.34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3.34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629138861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2.02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3.02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4266715940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1.701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2.701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038679892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1.382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2.382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950635627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1.063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2.063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20837407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0.744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1.744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678658266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0.425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1.425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>
                          <a:effectLst/>
                        </a:rPr>
                        <a:t>&gt;7.5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990857262"/>
                  </a:ext>
                </a:extLst>
              </a:tr>
              <a:tr h="321072"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0.106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700" u="none" strike="noStrike">
                          <a:effectLst/>
                        </a:rPr>
                        <a:t>1.106</a:t>
                      </a:r>
                      <a:endParaRPr lang="es-MX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700" u="none" strike="noStrike" dirty="0">
                          <a:effectLst/>
                        </a:rPr>
                        <a:t>&gt;7.5</a:t>
                      </a:r>
                      <a:endParaRPr lang="es-MX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6279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029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93951-2FAF-4863-A3A0-8C94D765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CB5503-0AEE-4CEC-B179-E61B85B8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Tarea </a:t>
            </a:r>
          </a:p>
          <a:p>
            <a:r>
              <a:rPr lang="es-MX" dirty="0"/>
              <a:t>Del ejercicio anterior se deberá mandar una solución en caso de que sólo tuviésemos la geomalla </a:t>
            </a:r>
            <a:r>
              <a:rPr lang="es-MX" dirty="0" err="1"/>
              <a:t>TenCate</a:t>
            </a:r>
            <a:r>
              <a:rPr lang="es-MX" dirty="0"/>
              <a:t> 2XT. Usted deberá recomendar los espaciamientos para cumplir con LTDS &gt; </a:t>
            </a:r>
            <a:r>
              <a:rPr lang="es-MX" dirty="0" err="1"/>
              <a:t>Tmax</a:t>
            </a:r>
            <a:r>
              <a:rPr lang="es-MX" dirty="0"/>
              <a:t>.</a:t>
            </a:r>
          </a:p>
          <a:p>
            <a:r>
              <a:rPr lang="es-MX" dirty="0"/>
              <a:t>Respete que la primera geomalla ( base del muro) esté por 0.20 m por encima del desplante del muro.</a:t>
            </a:r>
          </a:p>
        </p:txBody>
      </p:sp>
    </p:spTree>
    <p:extLst>
      <p:ext uri="{BB962C8B-B14F-4D97-AF65-F5344CB8AC3E}">
        <p14:creationId xmlns:p14="http://schemas.microsoft.com/office/powerpoint/2010/main" val="1951599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0F6F3-CB7F-4327-90D7-0F0DA77F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0CCDC-9A3D-47FC-A62A-F2D13832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7CBE05-6943-4008-A687-09D153C904E0}"/>
              </a:ext>
            </a:extLst>
          </p:cNvPr>
          <p:cNvSpPr/>
          <p:nvPr/>
        </p:nvSpPr>
        <p:spPr>
          <a:xfrm>
            <a:off x="3343616" y="2967335"/>
            <a:ext cx="5504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Ejercicio </a:t>
            </a:r>
            <a:r>
              <a:rPr kumimoji="0" lang="es-ES" sz="5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Miraslope</a:t>
            </a:r>
            <a:endParaRPr kumimoji="0" lang="es-E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97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F0A29-3F2D-4182-B348-1463AB0C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Cálculo de las Cargas Actuantes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CB31DD-D282-4876-BACE-75F12B9F6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V</a:t>
            </a:r>
            <a:r>
              <a:rPr lang="es-MX" baseline="-25000" dirty="0"/>
              <a:t>1</a:t>
            </a:r>
            <a:r>
              <a:rPr lang="es-MX" dirty="0"/>
              <a:t>= </a:t>
            </a:r>
            <a:r>
              <a:rPr lang="el-GR" dirty="0">
                <a:latin typeface="Garamond" panose="02020404030301010803" pitchFamily="18" charset="0"/>
              </a:rPr>
              <a:t>γ</a:t>
            </a:r>
            <a:r>
              <a:rPr lang="en-US" dirty="0">
                <a:latin typeface="Garamond" panose="02020404030301010803" pitchFamily="18" charset="0"/>
              </a:rPr>
              <a:t>HL </a:t>
            </a:r>
            <a:r>
              <a:rPr lang="es-MX" dirty="0">
                <a:latin typeface="Garamond" panose="02020404030301010803" pitchFamily="18" charset="0"/>
              </a:rPr>
              <a:t>= 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V</a:t>
            </a:r>
            <a:r>
              <a:rPr lang="es-MX" baseline="-25000" dirty="0"/>
              <a:t>2</a:t>
            </a:r>
            <a:r>
              <a:rPr lang="es-MX" dirty="0"/>
              <a:t>= </a:t>
            </a:r>
            <a:r>
              <a:rPr lang="es-MX" dirty="0" err="1"/>
              <a:t>qL</a:t>
            </a:r>
            <a:r>
              <a:rPr lang="es-MX" dirty="0"/>
              <a:t>=</a:t>
            </a:r>
          </a:p>
          <a:p>
            <a:pPr marL="0" indent="0">
              <a:buNone/>
            </a:pPr>
            <a:r>
              <a:rPr lang="es-MX" dirty="0"/>
              <a:t>R= </a:t>
            </a:r>
            <a:r>
              <a:rPr lang="el-GR" dirty="0">
                <a:latin typeface="Garamond" panose="02020404030301010803" pitchFamily="18" charset="0"/>
              </a:rPr>
              <a:t>Σ</a:t>
            </a:r>
            <a:r>
              <a:rPr lang="es-MX" dirty="0">
                <a:latin typeface="Garamond" panose="02020404030301010803" pitchFamily="18" charset="0"/>
              </a:rPr>
              <a:t>V= V</a:t>
            </a:r>
            <a:r>
              <a:rPr lang="es-MX" baseline="-25000" dirty="0">
                <a:latin typeface="Garamond" panose="02020404030301010803" pitchFamily="18" charset="0"/>
              </a:rPr>
              <a:t>1</a:t>
            </a:r>
            <a:r>
              <a:rPr lang="es-MX" dirty="0">
                <a:latin typeface="Garamond" panose="02020404030301010803" pitchFamily="18" charset="0"/>
              </a:rPr>
              <a:t> + V</a:t>
            </a:r>
            <a:r>
              <a:rPr lang="es-MX" baseline="-25000" dirty="0">
                <a:latin typeface="Garamond" panose="02020404030301010803" pitchFamily="18" charset="0"/>
              </a:rPr>
              <a:t>2</a:t>
            </a:r>
            <a:r>
              <a:rPr lang="es-MX" dirty="0">
                <a:latin typeface="Garamond" panose="02020404030301010803" pitchFamily="18" charset="0"/>
              </a:rPr>
              <a:t>=</a:t>
            </a:r>
          </a:p>
          <a:p>
            <a:pPr marL="0" indent="0">
              <a:buNone/>
            </a:pPr>
            <a:r>
              <a:rPr lang="es-MX" dirty="0">
                <a:latin typeface="Garamond" panose="02020404030301010803" pitchFamily="18" charset="0"/>
              </a:rPr>
              <a:t>F</a:t>
            </a:r>
            <a:r>
              <a:rPr lang="es-MX" baseline="-25000" dirty="0">
                <a:latin typeface="Garamond" panose="02020404030301010803" pitchFamily="18" charset="0"/>
              </a:rPr>
              <a:t>1</a:t>
            </a:r>
            <a:r>
              <a:rPr lang="es-MX" dirty="0"/>
              <a:t>= </a:t>
            </a:r>
            <a:r>
              <a:rPr lang="es-MX" dirty="0">
                <a:latin typeface="Garamond" panose="02020404030301010803" pitchFamily="18" charset="0"/>
              </a:rPr>
              <a:t>½ </a:t>
            </a:r>
            <a:r>
              <a:rPr lang="el-GR" dirty="0">
                <a:latin typeface="Garamond" panose="02020404030301010803" pitchFamily="18" charset="0"/>
              </a:rPr>
              <a:t>γ</a:t>
            </a:r>
            <a:r>
              <a:rPr lang="es-MX" baseline="-25000" dirty="0">
                <a:latin typeface="Garamond" panose="02020404030301010803" pitchFamily="18" charset="0"/>
              </a:rPr>
              <a:t>b</a:t>
            </a:r>
            <a:r>
              <a:rPr lang="es-MX" dirty="0">
                <a:latin typeface="Garamond" panose="02020404030301010803" pitchFamily="18" charset="0"/>
              </a:rPr>
              <a:t>H</a:t>
            </a:r>
            <a:r>
              <a:rPr lang="es-MX" baseline="30000" dirty="0">
                <a:latin typeface="Garamond" panose="02020404030301010803" pitchFamily="18" charset="0"/>
              </a:rPr>
              <a:t>2</a:t>
            </a:r>
            <a:r>
              <a:rPr lang="es-MX" dirty="0">
                <a:latin typeface="Garamond" panose="02020404030301010803" pitchFamily="18" charset="0"/>
              </a:rPr>
              <a:t>Ka= </a:t>
            </a:r>
          </a:p>
          <a:p>
            <a:pPr marL="0" indent="0">
              <a:buNone/>
            </a:pPr>
            <a:r>
              <a:rPr lang="es-MX" dirty="0">
                <a:latin typeface="Garamond" panose="02020404030301010803" pitchFamily="18" charset="0"/>
              </a:rPr>
              <a:t>F</a:t>
            </a:r>
            <a:r>
              <a:rPr lang="es-MX" baseline="-25000" dirty="0">
                <a:latin typeface="Garamond" panose="02020404030301010803" pitchFamily="18" charset="0"/>
              </a:rPr>
              <a:t>2</a:t>
            </a:r>
            <a:r>
              <a:rPr lang="es-MX" dirty="0"/>
              <a:t>= </a:t>
            </a:r>
            <a:r>
              <a:rPr lang="es-MX" dirty="0" err="1"/>
              <a:t>qH</a:t>
            </a:r>
            <a:r>
              <a:rPr lang="es-MX" dirty="0" err="1">
                <a:latin typeface="Garamond" panose="02020404030301010803" pitchFamily="18" charset="0"/>
              </a:rPr>
              <a:t>Ka</a:t>
            </a:r>
            <a:r>
              <a:rPr lang="es-MX" dirty="0">
                <a:latin typeface="Garamond" panose="02020404030301010803" pitchFamily="18" charset="0"/>
              </a:rPr>
              <a:t> =</a:t>
            </a:r>
            <a:endParaRPr lang="es-MX" baseline="-25000" dirty="0"/>
          </a:p>
          <a:p>
            <a:pPr marL="0" indent="0">
              <a:buNone/>
            </a:pPr>
            <a:endParaRPr lang="es-MX" baseline="-250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DA5B8FD-81E0-4D67-983F-E2D06DE07340}"/>
              </a:ext>
            </a:extLst>
          </p:cNvPr>
          <p:cNvSpPr/>
          <p:nvPr/>
        </p:nvSpPr>
        <p:spPr>
          <a:xfrm>
            <a:off x="2767741" y="1039812"/>
            <a:ext cx="2121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(19.6) (9)(7.5) =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E320A50-F802-476B-A859-D8FCD1D29AC2}"/>
              </a:ext>
            </a:extLst>
          </p:cNvPr>
          <p:cNvSpPr/>
          <p:nvPr/>
        </p:nvSpPr>
        <p:spPr>
          <a:xfrm>
            <a:off x="4888834" y="1041673"/>
            <a:ext cx="15776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1323 kN/m</a:t>
            </a:r>
          </a:p>
        </p:txBody>
      </p:sp>
      <p:pic>
        <p:nvPicPr>
          <p:cNvPr id="6" name="Picture 1" descr="Ink Drawings&#10;Ink Drawings&#10;Ink Drawings&#10;L&#10;H&#10;Ink Drawings&#10;Ink Drawings&#10;Ink Drawings&#10;Ink Drawings&#10;Ink Drawings&#10;Ink Drawings&#10;Ink Drawings&#10;e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F1&#10;F2&#10;Ink Drawings&#10;V1&#10;Ink Drawings&#10;Ink Drawings&#10;Ink Drawings&#10;Ink Drawings&#10;Ink Drawings&#10;R&#10;">
            <a:extLst>
              <a:ext uri="{FF2B5EF4-FFF2-40B4-BE49-F238E27FC236}">
                <a16:creationId xmlns:a16="http://schemas.microsoft.com/office/drawing/2014/main" id="{CCC75F15-DCDF-4570-95BB-C5C76934D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67" y="1179576"/>
            <a:ext cx="4536983" cy="28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961AF92-60A0-4C33-8444-21D6A9967D9A}"/>
              </a:ext>
            </a:extLst>
          </p:cNvPr>
          <p:cNvSpPr/>
          <p:nvPr/>
        </p:nvSpPr>
        <p:spPr>
          <a:xfrm>
            <a:off x="2016819" y="1526091"/>
            <a:ext cx="19351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(11.97)(7.5) =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F5F96B-29B2-4222-A3FF-9C6CC5AF344E}"/>
              </a:ext>
            </a:extLst>
          </p:cNvPr>
          <p:cNvSpPr/>
          <p:nvPr/>
        </p:nvSpPr>
        <p:spPr>
          <a:xfrm>
            <a:off x="3773607" y="1526091"/>
            <a:ext cx="14991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89.8 kN/m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6A0B4AE-7306-4F59-BC35-D92A41B62F19}"/>
              </a:ext>
            </a:extLst>
          </p:cNvPr>
          <p:cNvSpPr/>
          <p:nvPr/>
        </p:nvSpPr>
        <p:spPr>
          <a:xfrm>
            <a:off x="3493787" y="2012370"/>
            <a:ext cx="1864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1323 + 89.8 =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5F5029-3DA5-4EC0-9F49-F1841E40465D}"/>
              </a:ext>
            </a:extLst>
          </p:cNvPr>
          <p:cNvSpPr/>
          <p:nvPr/>
        </p:nvSpPr>
        <p:spPr>
          <a:xfrm>
            <a:off x="5190947" y="2010509"/>
            <a:ext cx="18101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1412.8 kN/m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B35376F-0E84-434F-B403-3C6E1CC6214F}"/>
              </a:ext>
            </a:extLst>
          </p:cNvPr>
          <p:cNvSpPr/>
          <p:nvPr/>
        </p:nvSpPr>
        <p:spPr>
          <a:xfrm>
            <a:off x="3080308" y="2544809"/>
            <a:ext cx="2885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(0.5)(19.6)(9</a:t>
            </a:r>
            <a:r>
              <a:rPr kumimoji="0" lang="es-ES" sz="2400" b="0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)(0.33) =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23845B5-05D4-4E48-B784-0B9BC10ABF44}"/>
              </a:ext>
            </a:extLst>
          </p:cNvPr>
          <p:cNvSpPr/>
          <p:nvPr/>
        </p:nvSpPr>
        <p:spPr>
          <a:xfrm>
            <a:off x="5821280" y="2544809"/>
            <a:ext cx="1422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262 kN/m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054857C-2B80-41A4-88A9-3522D599385F}"/>
              </a:ext>
            </a:extLst>
          </p:cNvPr>
          <p:cNvSpPr/>
          <p:nvPr/>
        </p:nvSpPr>
        <p:spPr>
          <a:xfrm>
            <a:off x="2557569" y="3077248"/>
            <a:ext cx="24320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(11.97)(9)(0.33) =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5A5607A-4E18-4DD9-8000-57B24631A6EA}"/>
              </a:ext>
            </a:extLst>
          </p:cNvPr>
          <p:cNvSpPr/>
          <p:nvPr/>
        </p:nvSpPr>
        <p:spPr>
          <a:xfrm>
            <a:off x="4725900" y="3075948"/>
            <a:ext cx="14991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35.6 kN/m</a:t>
            </a:r>
          </a:p>
        </p:txBody>
      </p:sp>
    </p:spTree>
    <p:extLst>
      <p:ext uri="{BB962C8B-B14F-4D97-AF65-F5344CB8AC3E}">
        <p14:creationId xmlns:p14="http://schemas.microsoft.com/office/powerpoint/2010/main" val="17449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F0A29-3F2D-4182-B348-1463AB0C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Cálculo de Momentos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CB31DD-D282-4876-BACE-75F12B9F6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M= </a:t>
            </a:r>
            <a:r>
              <a:rPr lang="es-MX" sz="1600" b="1" dirty="0"/>
              <a:t>Momento</a:t>
            </a:r>
            <a:r>
              <a:rPr lang="es-MX" b="1" dirty="0"/>
              <a:t> </a:t>
            </a:r>
            <a:r>
              <a:rPr lang="es-MX" sz="1400" b="1" dirty="0"/>
              <a:t>Actuante</a:t>
            </a:r>
            <a:r>
              <a:rPr lang="es-MX" sz="1400" b="1" dirty="0">
                <a:latin typeface="Garamond" panose="02020404030301010803" pitchFamily="18" charset="0"/>
              </a:rPr>
              <a:t> </a:t>
            </a:r>
            <a:r>
              <a:rPr lang="es-MX" sz="2000" b="1" dirty="0">
                <a:latin typeface="Garamond" panose="02020404030301010803" pitchFamily="18" charset="0"/>
              </a:rPr>
              <a:t>F1(H/3) + F2 ( H/2)</a:t>
            </a:r>
            <a:r>
              <a:rPr lang="es-MX" dirty="0">
                <a:latin typeface="Garamond" panose="02020404030301010803" pitchFamily="18" charset="0"/>
              </a:rPr>
              <a:t>=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M</a:t>
            </a:r>
            <a:r>
              <a:rPr lang="es-MX" baseline="-25000" dirty="0"/>
              <a:t>RO</a:t>
            </a:r>
            <a:r>
              <a:rPr lang="es-MX" dirty="0"/>
              <a:t>= </a:t>
            </a:r>
            <a:r>
              <a:rPr lang="es-MX" sz="1600" b="1" dirty="0"/>
              <a:t>Momento</a:t>
            </a:r>
            <a:r>
              <a:rPr lang="es-MX" sz="2000" b="1" dirty="0"/>
              <a:t> </a:t>
            </a:r>
            <a:r>
              <a:rPr lang="es-MX" sz="1400" b="1" dirty="0"/>
              <a:t>Resistente</a:t>
            </a:r>
            <a:r>
              <a:rPr lang="es-MX" sz="1400" b="1" dirty="0">
                <a:latin typeface="Garamond" panose="02020404030301010803" pitchFamily="18" charset="0"/>
              </a:rPr>
              <a:t> = </a:t>
            </a:r>
            <a:r>
              <a:rPr lang="es-MX" sz="2000" b="1" dirty="0">
                <a:latin typeface="Garamond" panose="02020404030301010803" pitchFamily="18" charset="0"/>
              </a:rPr>
              <a:t>V1(L/2)=</a:t>
            </a:r>
            <a:r>
              <a:rPr lang="es-MX" dirty="0">
                <a:latin typeface="Garamond" panose="02020404030301010803" pitchFamily="18" charset="0"/>
              </a:rPr>
              <a:t> </a:t>
            </a:r>
            <a:endParaRPr lang="es-MX" dirty="0"/>
          </a:p>
          <a:p>
            <a:pPr marL="0" lvl="0" indent="0">
              <a:buNone/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r>
              <a:rPr lang="es-MX" dirty="0">
                <a:solidFill>
                  <a:prstClr val="black"/>
                </a:solidFill>
              </a:rPr>
              <a:t>M</a:t>
            </a:r>
            <a:r>
              <a:rPr lang="es-MX" baseline="-25000" dirty="0">
                <a:solidFill>
                  <a:prstClr val="black"/>
                </a:solidFill>
              </a:rPr>
              <a:t>RBP</a:t>
            </a:r>
            <a:r>
              <a:rPr lang="es-MX" dirty="0">
                <a:solidFill>
                  <a:prstClr val="black"/>
                </a:solidFill>
              </a:rPr>
              <a:t>= </a:t>
            </a:r>
            <a:r>
              <a:rPr lang="es-MX" sz="1600" b="1" dirty="0">
                <a:solidFill>
                  <a:prstClr val="black"/>
                </a:solidFill>
              </a:rPr>
              <a:t>Momento</a:t>
            </a:r>
            <a:r>
              <a:rPr lang="es-MX" sz="2000" b="1" dirty="0">
                <a:solidFill>
                  <a:prstClr val="black"/>
                </a:solidFill>
              </a:rPr>
              <a:t> </a:t>
            </a:r>
            <a:r>
              <a:rPr lang="es-MX" sz="1400" b="1" dirty="0">
                <a:solidFill>
                  <a:prstClr val="black"/>
                </a:solidFill>
              </a:rPr>
              <a:t>Resistente   Presión de Carga aplicada</a:t>
            </a:r>
            <a:r>
              <a:rPr lang="es-MX" sz="1400" b="1" dirty="0">
                <a:solidFill>
                  <a:prstClr val="black"/>
                </a:solidFill>
                <a:latin typeface="Garamond" panose="02020404030301010803" pitchFamily="18" charset="0"/>
              </a:rPr>
              <a:t> = </a:t>
            </a:r>
            <a:r>
              <a:rPr lang="es-MX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V1(L/2)+ V2(L/2)=</a:t>
            </a: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s-MX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baseline="-250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DA5B8FD-81E0-4D67-983F-E2D06DE07340}"/>
              </a:ext>
            </a:extLst>
          </p:cNvPr>
          <p:cNvSpPr/>
          <p:nvPr/>
        </p:nvSpPr>
        <p:spPr>
          <a:xfrm>
            <a:off x="5557634" y="1036848"/>
            <a:ext cx="31742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(262)(9/3)+ (35.6)(9/2)=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E320A50-F802-476B-A859-D8FCD1D29AC2}"/>
              </a:ext>
            </a:extLst>
          </p:cNvPr>
          <p:cNvSpPr/>
          <p:nvPr/>
        </p:nvSpPr>
        <p:spPr>
          <a:xfrm>
            <a:off x="8586744" y="1036847"/>
            <a:ext cx="16546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946.2 kN/m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F45DB29-13F2-4814-A635-B9C612B48002}"/>
              </a:ext>
            </a:extLst>
          </p:cNvPr>
          <p:cNvSpPr/>
          <p:nvPr/>
        </p:nvSpPr>
        <p:spPr>
          <a:xfrm>
            <a:off x="4720139" y="2072861"/>
            <a:ext cx="20633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(1323)(7.5/2) =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EFFF09F-2A82-466D-A579-AC966502CE44}"/>
              </a:ext>
            </a:extLst>
          </p:cNvPr>
          <p:cNvSpPr/>
          <p:nvPr/>
        </p:nvSpPr>
        <p:spPr>
          <a:xfrm>
            <a:off x="6776632" y="2072860"/>
            <a:ext cx="18101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4961.3 kN/m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1E3C637-F3D6-4E54-806B-009788B7F119}"/>
              </a:ext>
            </a:extLst>
          </p:cNvPr>
          <p:cNvSpPr/>
          <p:nvPr/>
        </p:nvSpPr>
        <p:spPr>
          <a:xfrm>
            <a:off x="5959281" y="3567574"/>
            <a:ext cx="38154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(1323)(7.5/2) + 89.8 (7.5/2) =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686F6ED-BBBE-4ACE-8FDE-3BC7392B52D4}"/>
              </a:ext>
            </a:extLst>
          </p:cNvPr>
          <p:cNvSpPr/>
          <p:nvPr/>
        </p:nvSpPr>
        <p:spPr>
          <a:xfrm>
            <a:off x="9641381" y="3567573"/>
            <a:ext cx="15776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5298 kN/m</a:t>
            </a:r>
          </a:p>
        </p:txBody>
      </p:sp>
      <p:pic>
        <p:nvPicPr>
          <p:cNvPr id="10" name="Picture 1" descr="Ink Drawings&#10;Ink Drawings&#10;Ink Drawings&#10;L&#10;H&#10;Ink Drawings&#10;Ink Drawings&#10;Ink Drawings&#10;Ink Drawings&#10;Ink Drawings&#10;Ink Drawings&#10;Ink Drawings&#10;e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Ink Drawings&#10;F1&#10;F2&#10;Ink Drawings&#10;V1&#10;Ink Drawings&#10;Ink Drawings&#10;Ink Drawings&#10;Ink Drawings&#10;Ink Drawings&#10;R&#10;">
            <a:extLst>
              <a:ext uri="{FF2B5EF4-FFF2-40B4-BE49-F238E27FC236}">
                <a16:creationId xmlns:a16="http://schemas.microsoft.com/office/drawing/2014/main" id="{282C33FA-2052-46E6-9C5B-4923E7B8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05" y="4029238"/>
            <a:ext cx="4536983" cy="28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curvada hacia arriba 5">
            <a:extLst>
              <a:ext uri="{FF2B5EF4-FFF2-40B4-BE49-F238E27FC236}">
                <a16:creationId xmlns:a16="http://schemas.microsoft.com/office/drawing/2014/main" id="{53C9D6E8-D888-4D5B-BB3E-81E6D883E773}"/>
              </a:ext>
            </a:extLst>
          </p:cNvPr>
          <p:cNvSpPr/>
          <p:nvPr/>
        </p:nvSpPr>
        <p:spPr>
          <a:xfrm rot="11937652">
            <a:off x="2030907" y="4431732"/>
            <a:ext cx="2126716" cy="860092"/>
          </a:xfrm>
          <a:prstGeom prst="curvedUpArrow">
            <a:avLst>
              <a:gd name="adj1" fmla="val 25000"/>
              <a:gd name="adj2" fmla="val 50000"/>
              <a:gd name="adj3" fmla="val 48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53E1DA41-1460-4A69-BCA4-E11915E8EB3F}"/>
              </a:ext>
            </a:extLst>
          </p:cNvPr>
          <p:cNvSpPr/>
          <p:nvPr/>
        </p:nvSpPr>
        <p:spPr>
          <a:xfrm>
            <a:off x="838201" y="5181600"/>
            <a:ext cx="2290786" cy="313182"/>
          </a:xfrm>
          <a:prstGeom prst="rightArrow">
            <a:avLst>
              <a:gd name="adj1" fmla="val 50000"/>
              <a:gd name="adj2" fmla="val 156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8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39C27-6ACA-4A6B-9589-1A149B02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Deslizamiento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5561EF-CA23-4E68-AE16-3DF8AE008863}"/>
              </a:ext>
            </a:extLst>
          </p:cNvPr>
          <p:cNvSpPr/>
          <p:nvPr/>
        </p:nvSpPr>
        <p:spPr>
          <a:xfrm>
            <a:off x="3957178" y="952390"/>
            <a:ext cx="7056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∑P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DE41510-15CC-4C09-9C63-6440B7709991}"/>
              </a:ext>
            </a:extLst>
          </p:cNvPr>
          <p:cNvSpPr/>
          <p:nvPr/>
        </p:nvSpPr>
        <p:spPr>
          <a:xfrm>
            <a:off x="3970002" y="1414055"/>
            <a:ext cx="6799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∑P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E62C7DB-72C9-4469-8299-19B3660E9129}"/>
              </a:ext>
            </a:extLst>
          </p:cNvPr>
          <p:cNvCxnSpPr/>
          <p:nvPr/>
        </p:nvCxnSpPr>
        <p:spPr>
          <a:xfrm>
            <a:off x="3921379" y="1414055"/>
            <a:ext cx="777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8FF8D58B-44E1-4CA2-8437-6CEBF30E940D}"/>
              </a:ext>
            </a:extLst>
          </p:cNvPr>
          <p:cNvSpPr/>
          <p:nvPr/>
        </p:nvSpPr>
        <p:spPr>
          <a:xfrm>
            <a:off x="1432823" y="1183222"/>
            <a:ext cx="25128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 Deslizamiento =</a:t>
            </a:r>
            <a:endParaRPr kumimoji="0" lang="es-MX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C1E4F42-B3B4-4FA2-A690-5ABA8D3E7DC5}"/>
              </a:ext>
            </a:extLst>
          </p:cNvPr>
          <p:cNvSpPr/>
          <p:nvPr/>
        </p:nvSpPr>
        <p:spPr>
          <a:xfrm>
            <a:off x="4842355" y="1143380"/>
            <a:ext cx="4667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 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26283BA-4932-4D63-85C5-30F5529E5290}"/>
              </a:ext>
            </a:extLst>
          </p:cNvPr>
          <p:cNvSpPr/>
          <p:nvPr/>
        </p:nvSpPr>
        <p:spPr>
          <a:xfrm>
            <a:off x="5161142" y="1024507"/>
            <a:ext cx="11849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tan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ɸ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 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F6C1084-B255-453E-A051-C71B206A2A5C}"/>
              </a:ext>
            </a:extLst>
          </p:cNvPr>
          <p:cNvCxnSpPr/>
          <p:nvPr/>
        </p:nvCxnSpPr>
        <p:spPr>
          <a:xfrm>
            <a:off x="5209671" y="1444317"/>
            <a:ext cx="777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C9A1EE5-8EA7-4BED-8755-A580B78FDD1E}"/>
              </a:ext>
            </a:extLst>
          </p:cNvPr>
          <p:cNvSpPr/>
          <p:nvPr/>
        </p:nvSpPr>
        <p:spPr>
          <a:xfrm>
            <a:off x="5090992" y="1414054"/>
            <a:ext cx="11785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F1+F2  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A0A138F-ADAE-4A81-B3FC-AFF2B736FEDE}"/>
              </a:ext>
            </a:extLst>
          </p:cNvPr>
          <p:cNvSpPr/>
          <p:nvPr/>
        </p:nvSpPr>
        <p:spPr>
          <a:xfrm>
            <a:off x="6758224" y="1024506"/>
            <a:ext cx="17491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1323 tan 30  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150C47C-1C67-4A29-832B-BDBF2F493BB8}"/>
              </a:ext>
            </a:extLst>
          </p:cNvPr>
          <p:cNvSpPr/>
          <p:nvPr/>
        </p:nvSpPr>
        <p:spPr>
          <a:xfrm>
            <a:off x="6835408" y="1414053"/>
            <a:ext cx="1476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262+35.6  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B0B1EB4-5DBC-40B5-B4CA-5C97FDB75D68}"/>
              </a:ext>
            </a:extLst>
          </p:cNvPr>
          <p:cNvSpPr/>
          <p:nvPr/>
        </p:nvSpPr>
        <p:spPr>
          <a:xfrm>
            <a:off x="6057756" y="1191332"/>
            <a:ext cx="4667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 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9A73F35-3222-4CE9-8BF9-7F56A51D7333}"/>
              </a:ext>
            </a:extLst>
          </p:cNvPr>
          <p:cNvCxnSpPr>
            <a:cxnSpLocks/>
          </p:cNvCxnSpPr>
          <p:nvPr/>
        </p:nvCxnSpPr>
        <p:spPr>
          <a:xfrm>
            <a:off x="6524551" y="1444317"/>
            <a:ext cx="2134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380044E-E600-41F2-A138-95076156709B}"/>
              </a:ext>
            </a:extLst>
          </p:cNvPr>
          <p:cNvSpPr/>
          <p:nvPr/>
        </p:nvSpPr>
        <p:spPr>
          <a:xfrm>
            <a:off x="8659368" y="1213484"/>
            <a:ext cx="1537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 2.6 &gt;1.5 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FF354FF-58B7-4C68-B402-D31790308DF7}"/>
              </a:ext>
            </a:extLst>
          </p:cNvPr>
          <p:cNvCxnSpPr/>
          <p:nvPr/>
        </p:nvCxnSpPr>
        <p:spPr>
          <a:xfrm>
            <a:off x="5986911" y="1255338"/>
            <a:ext cx="537640" cy="774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BBC0AF4-29AF-4208-8EE6-B8E6B487E732}"/>
              </a:ext>
            </a:extLst>
          </p:cNvPr>
          <p:cNvSpPr txBox="1"/>
          <p:nvPr/>
        </p:nvSpPr>
        <p:spPr>
          <a:xfrm>
            <a:off x="6386873" y="1921885"/>
            <a:ext cx="424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tomará el valor más pequeño de 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ɸr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ɸf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633C3A7-D337-4542-95DA-268B6069757F}"/>
              </a:ext>
            </a:extLst>
          </p:cNvPr>
          <p:cNvSpPr/>
          <p:nvPr/>
        </p:nvSpPr>
        <p:spPr>
          <a:xfrm>
            <a:off x="3225222" y="2710144"/>
            <a:ext cx="7245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RO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E0102D-B4C3-45DD-B292-C2818E6BBF33}"/>
              </a:ext>
            </a:extLst>
          </p:cNvPr>
          <p:cNvSpPr/>
          <p:nvPr/>
        </p:nvSpPr>
        <p:spPr>
          <a:xfrm>
            <a:off x="3286775" y="3171809"/>
            <a:ext cx="6014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1322868-5B3D-4396-81A9-65FAB28B0E55}"/>
              </a:ext>
            </a:extLst>
          </p:cNvPr>
          <p:cNvCxnSpPr/>
          <p:nvPr/>
        </p:nvCxnSpPr>
        <p:spPr>
          <a:xfrm>
            <a:off x="3175906" y="3171809"/>
            <a:ext cx="777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E1E9494-186D-4937-B26A-C3FF0EF43DEC}"/>
              </a:ext>
            </a:extLst>
          </p:cNvPr>
          <p:cNvSpPr/>
          <p:nvPr/>
        </p:nvSpPr>
        <p:spPr>
          <a:xfrm>
            <a:off x="1472711" y="2940977"/>
            <a:ext cx="1632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 Volteo  =</a:t>
            </a:r>
            <a:endParaRPr kumimoji="0" lang="es-MX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CE6225E-CCE2-4039-896D-AD301E97461F}"/>
              </a:ext>
            </a:extLst>
          </p:cNvPr>
          <p:cNvSpPr/>
          <p:nvPr/>
        </p:nvSpPr>
        <p:spPr>
          <a:xfrm>
            <a:off x="4382826" y="2710144"/>
            <a:ext cx="9733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4961.3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EF88BE0-6284-4993-BF60-96785EB1AE8B}"/>
              </a:ext>
            </a:extLst>
          </p:cNvPr>
          <p:cNvSpPr/>
          <p:nvPr/>
        </p:nvSpPr>
        <p:spPr>
          <a:xfrm>
            <a:off x="4510976" y="3171809"/>
            <a:ext cx="8418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946.2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72F7690-4E82-46B5-80AC-86202440442F}"/>
              </a:ext>
            </a:extLst>
          </p:cNvPr>
          <p:cNvCxnSpPr/>
          <p:nvPr/>
        </p:nvCxnSpPr>
        <p:spPr>
          <a:xfrm>
            <a:off x="4458328" y="3171809"/>
            <a:ext cx="777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694286E-CB8D-4E64-BA33-5351FC977B2F}"/>
              </a:ext>
            </a:extLst>
          </p:cNvPr>
          <p:cNvSpPr/>
          <p:nvPr/>
        </p:nvSpPr>
        <p:spPr>
          <a:xfrm>
            <a:off x="3991533" y="2940976"/>
            <a:ext cx="4667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 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2949502-77C3-419E-AF86-B353741D84D6}"/>
              </a:ext>
            </a:extLst>
          </p:cNvPr>
          <p:cNvSpPr/>
          <p:nvPr/>
        </p:nvSpPr>
        <p:spPr>
          <a:xfrm>
            <a:off x="5195214" y="2940974"/>
            <a:ext cx="16401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 5.2 &gt; 2.0 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793173-10EB-40A3-9220-B51071D3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29" y="2353285"/>
            <a:ext cx="4591050" cy="38481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35EA6BE-611E-4F7B-A3F0-B9B6EC516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959" y="2638997"/>
            <a:ext cx="43434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1CED5-1136-42FF-B53B-D2111407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Presión de Carga Aplicada Máxima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7DD51B-BE5D-487C-96DC-72F526B2C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812"/>
            <a:ext cx="10515600" cy="5137151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L/6 =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e =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3293DF4-344B-4BE6-A28A-F69B1E21B0BD}"/>
              </a:ext>
            </a:extLst>
          </p:cNvPr>
          <p:cNvSpPr/>
          <p:nvPr/>
        </p:nvSpPr>
        <p:spPr>
          <a:xfrm>
            <a:off x="1897660" y="1403339"/>
            <a:ext cx="5533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7.5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2744E06-2D3D-4BEB-AA14-A3DED1FE1CA3}"/>
              </a:ext>
            </a:extLst>
          </p:cNvPr>
          <p:cNvCxnSpPr>
            <a:cxnSpLocks/>
          </p:cNvCxnSpPr>
          <p:nvPr/>
        </p:nvCxnSpPr>
        <p:spPr>
          <a:xfrm>
            <a:off x="1700784" y="1792224"/>
            <a:ext cx="905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A844461D-B1CA-43E9-B254-23E99844DD2F}"/>
              </a:ext>
            </a:extLst>
          </p:cNvPr>
          <p:cNvSpPr/>
          <p:nvPr/>
        </p:nvSpPr>
        <p:spPr>
          <a:xfrm>
            <a:off x="2017080" y="1762113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6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629C35-6D6B-4F33-8079-6B6AF00745CC}"/>
              </a:ext>
            </a:extLst>
          </p:cNvPr>
          <p:cNvSpPr/>
          <p:nvPr/>
        </p:nvSpPr>
        <p:spPr>
          <a:xfrm>
            <a:off x="2490976" y="1561391"/>
            <a:ext cx="12939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1.25m 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BDE098C-19C9-4839-9CE0-2EE313AF96E1}"/>
              </a:ext>
            </a:extLst>
          </p:cNvPr>
          <p:cNvSpPr/>
          <p:nvPr/>
        </p:nvSpPr>
        <p:spPr>
          <a:xfrm>
            <a:off x="1550285" y="2426798"/>
            <a:ext cx="380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8FDF468-8C18-4F81-B8FF-71D2047002D4}"/>
              </a:ext>
            </a:extLst>
          </p:cNvPr>
          <p:cNvSpPr/>
          <p:nvPr/>
        </p:nvSpPr>
        <p:spPr>
          <a:xfrm>
            <a:off x="1583143" y="2785572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1CAC651-292A-413A-AC69-BF4FEC2A4C55}"/>
              </a:ext>
            </a:extLst>
          </p:cNvPr>
          <p:cNvCxnSpPr>
            <a:cxnSpLocks/>
          </p:cNvCxnSpPr>
          <p:nvPr/>
        </p:nvCxnSpPr>
        <p:spPr>
          <a:xfrm>
            <a:off x="1459451" y="2854425"/>
            <a:ext cx="576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80F2EF5-A94C-4123-BC80-A6DE37DAD150}"/>
              </a:ext>
            </a:extLst>
          </p:cNvPr>
          <p:cNvSpPr/>
          <p:nvPr/>
        </p:nvSpPr>
        <p:spPr>
          <a:xfrm>
            <a:off x="2030709" y="2554739"/>
            <a:ext cx="28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12A6812-4CFA-4743-A757-24D62FBDB929}"/>
              </a:ext>
            </a:extLst>
          </p:cNvPr>
          <p:cNvSpPr/>
          <p:nvPr/>
        </p:nvSpPr>
        <p:spPr>
          <a:xfrm>
            <a:off x="2363537" y="2418916"/>
            <a:ext cx="15488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</a:t>
            </a:r>
            <a:r>
              <a:rPr kumimoji="0" lang="es-MX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RBP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 Mo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681750-89D7-4F71-9725-2745DE623FA8}"/>
              </a:ext>
            </a:extLst>
          </p:cNvPr>
          <p:cNvCxnSpPr>
            <a:cxnSpLocks/>
          </p:cNvCxnSpPr>
          <p:nvPr/>
        </p:nvCxnSpPr>
        <p:spPr>
          <a:xfrm>
            <a:off x="2451017" y="2858235"/>
            <a:ext cx="144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8305070-8870-414E-81F1-5C73C24C0512}"/>
              </a:ext>
            </a:extLst>
          </p:cNvPr>
          <p:cNvSpPr/>
          <p:nvPr/>
        </p:nvSpPr>
        <p:spPr>
          <a:xfrm>
            <a:off x="2490976" y="2813385"/>
            <a:ext cx="11945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V1</a:t>
            </a:r>
            <a:r>
              <a:rPr kumimoji="0" lang="es-MX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 V2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DAB658E-5617-46E1-8955-2C927CD1235B}"/>
              </a:ext>
            </a:extLst>
          </p:cNvPr>
          <p:cNvSpPr/>
          <p:nvPr/>
        </p:nvSpPr>
        <p:spPr>
          <a:xfrm>
            <a:off x="4156874" y="2424279"/>
            <a:ext cx="5533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7.5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19F2002-EF55-4D86-8764-5A3D3A66925A}"/>
              </a:ext>
            </a:extLst>
          </p:cNvPr>
          <p:cNvSpPr/>
          <p:nvPr/>
        </p:nvSpPr>
        <p:spPr>
          <a:xfrm>
            <a:off x="4276294" y="2783053"/>
            <a:ext cx="328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7D9D72E-E97D-430F-83EA-A918269CEB47}"/>
              </a:ext>
            </a:extLst>
          </p:cNvPr>
          <p:cNvCxnSpPr>
            <a:cxnSpLocks/>
          </p:cNvCxnSpPr>
          <p:nvPr/>
        </p:nvCxnSpPr>
        <p:spPr>
          <a:xfrm>
            <a:off x="4152602" y="2851906"/>
            <a:ext cx="576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FF14235-626F-43F7-AA55-C6970AC3ABD2}"/>
              </a:ext>
            </a:extLst>
          </p:cNvPr>
          <p:cNvSpPr/>
          <p:nvPr/>
        </p:nvSpPr>
        <p:spPr>
          <a:xfrm>
            <a:off x="4723860" y="2552220"/>
            <a:ext cx="28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4C76C8B-6E96-4917-BF1A-A6DBDBEB52C8}"/>
              </a:ext>
            </a:extLst>
          </p:cNvPr>
          <p:cNvSpPr/>
          <p:nvPr/>
        </p:nvSpPr>
        <p:spPr>
          <a:xfrm>
            <a:off x="4980546" y="2416397"/>
            <a:ext cx="17011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5298</a:t>
            </a:r>
            <a:r>
              <a:rPr kumimoji="0" lang="es-MX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– 946.2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86DDB4B-76D6-4F3E-8C72-72594F180979}"/>
              </a:ext>
            </a:extLst>
          </p:cNvPr>
          <p:cNvSpPr/>
          <p:nvPr/>
        </p:nvSpPr>
        <p:spPr>
          <a:xfrm>
            <a:off x="4988561" y="2810866"/>
            <a:ext cx="15856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1323</a:t>
            </a:r>
            <a:r>
              <a:rPr kumimoji="0" lang="es-MX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+ 89.8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6354A01-B424-4272-A4E9-21F2B8F2F86E}"/>
              </a:ext>
            </a:extLst>
          </p:cNvPr>
          <p:cNvSpPr/>
          <p:nvPr/>
        </p:nvSpPr>
        <p:spPr>
          <a:xfrm>
            <a:off x="3837113" y="2647229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AD4F288-CFB3-485F-B541-5E93A027A677}"/>
              </a:ext>
            </a:extLst>
          </p:cNvPr>
          <p:cNvCxnSpPr>
            <a:cxnSpLocks/>
          </p:cNvCxnSpPr>
          <p:nvPr/>
        </p:nvCxnSpPr>
        <p:spPr>
          <a:xfrm>
            <a:off x="5056688" y="2851906"/>
            <a:ext cx="1427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BB3C54A-AD60-4A48-AC8E-E010646DCF6A}"/>
              </a:ext>
            </a:extLst>
          </p:cNvPr>
          <p:cNvSpPr/>
          <p:nvPr/>
        </p:nvSpPr>
        <p:spPr>
          <a:xfrm>
            <a:off x="6605153" y="2623641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C29EA99-7BDD-4039-B79A-42A32FE1E32D}"/>
              </a:ext>
            </a:extLst>
          </p:cNvPr>
          <p:cNvSpPr/>
          <p:nvPr/>
        </p:nvSpPr>
        <p:spPr>
          <a:xfrm>
            <a:off x="6874189" y="2621073"/>
            <a:ext cx="21435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0.67m &lt; 1.25m 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724AD58C-4C0B-4062-91FC-233C6A3A0032}"/>
              </a:ext>
            </a:extLst>
          </p:cNvPr>
          <p:cNvSpPr/>
          <p:nvPr/>
        </p:nvSpPr>
        <p:spPr>
          <a:xfrm>
            <a:off x="1856108" y="3496101"/>
            <a:ext cx="16337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L´= L-2e =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A7D340F-FBC8-4C08-98E0-000D86661277}"/>
              </a:ext>
            </a:extLst>
          </p:cNvPr>
          <p:cNvSpPr/>
          <p:nvPr/>
        </p:nvSpPr>
        <p:spPr>
          <a:xfrm>
            <a:off x="3300058" y="3477208"/>
            <a:ext cx="21259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7.5 – 2 (0.67) =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D32A617-2872-433B-8643-B9A76E9B797F}"/>
              </a:ext>
            </a:extLst>
          </p:cNvPr>
          <p:cNvSpPr/>
          <p:nvPr/>
        </p:nvSpPr>
        <p:spPr>
          <a:xfrm>
            <a:off x="5225927" y="3469326"/>
            <a:ext cx="10887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6.16 m 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CA44B84-CE14-41C5-BC5B-971585D2A4DA}"/>
              </a:ext>
            </a:extLst>
          </p:cNvPr>
          <p:cNvSpPr/>
          <p:nvPr/>
        </p:nvSpPr>
        <p:spPr>
          <a:xfrm>
            <a:off x="1202449" y="4381217"/>
            <a:ext cx="2807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  <a:r>
              <a:rPr kumimoji="0" lang="es-MX" sz="2400" b="1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s-MX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s-MX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Máxima Presión de Carga</a:t>
            </a:r>
            <a:r>
              <a:rPr kumimoji="0" lang="es-MX" sz="1600" b="0" i="0" u="none" strike="noStrike" kern="1200" cap="none" spc="0" normalizeH="0" baseline="-25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sz="2400" b="0" i="0" u="none" strike="noStrike" kern="1200" cap="none" spc="0" normalizeH="0" baseline="-25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5951A6D-E601-4BD6-98B7-D3E26929B49F}"/>
              </a:ext>
            </a:extLst>
          </p:cNvPr>
          <p:cNvSpPr/>
          <p:nvPr/>
        </p:nvSpPr>
        <p:spPr>
          <a:xfrm>
            <a:off x="4118566" y="4306092"/>
            <a:ext cx="12105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V1</a:t>
            </a:r>
            <a:r>
              <a:rPr kumimoji="0" lang="es-MX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 </a:t>
            </a:r>
            <a:r>
              <a:rPr kumimoji="0" lang="es-MX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qL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356EE36-405B-4D80-82D7-613B778480CD}"/>
              </a:ext>
            </a:extLst>
          </p:cNvPr>
          <p:cNvSpPr/>
          <p:nvPr/>
        </p:nvSpPr>
        <p:spPr>
          <a:xfrm>
            <a:off x="4309150" y="4716311"/>
            <a:ext cx="7713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L-2e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BB280FBE-954F-4B65-87F6-5F1D1F57348A}"/>
              </a:ext>
            </a:extLst>
          </p:cNvPr>
          <p:cNvCxnSpPr>
            <a:cxnSpLocks/>
          </p:cNvCxnSpPr>
          <p:nvPr/>
        </p:nvCxnSpPr>
        <p:spPr>
          <a:xfrm flipV="1">
            <a:off x="4043443" y="4717747"/>
            <a:ext cx="1395197" cy="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CE164C3-F428-4F88-B943-D5FC6EF6E832}"/>
              </a:ext>
            </a:extLst>
          </p:cNvPr>
          <p:cNvSpPr/>
          <p:nvPr/>
        </p:nvSpPr>
        <p:spPr>
          <a:xfrm>
            <a:off x="5645129" y="4288805"/>
            <a:ext cx="11945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V1</a:t>
            </a:r>
            <a:r>
              <a:rPr kumimoji="0" lang="es-MX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 V2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E69C996F-6850-4D1E-83C1-F7F4872C1D17}"/>
              </a:ext>
            </a:extLst>
          </p:cNvPr>
          <p:cNvSpPr/>
          <p:nvPr/>
        </p:nvSpPr>
        <p:spPr>
          <a:xfrm>
            <a:off x="5971969" y="4699024"/>
            <a:ext cx="482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L´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209BAA3F-50E9-43A0-9417-475DC51CB30C}"/>
              </a:ext>
            </a:extLst>
          </p:cNvPr>
          <p:cNvSpPr/>
          <p:nvPr/>
        </p:nvSpPr>
        <p:spPr>
          <a:xfrm>
            <a:off x="5424776" y="4491696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1BD85055-502D-4A62-87E8-3D2098EB1677}"/>
              </a:ext>
            </a:extLst>
          </p:cNvPr>
          <p:cNvCxnSpPr>
            <a:cxnSpLocks/>
          </p:cNvCxnSpPr>
          <p:nvPr/>
        </p:nvCxnSpPr>
        <p:spPr>
          <a:xfrm flipV="1">
            <a:off x="5770307" y="4717747"/>
            <a:ext cx="1395197" cy="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>
            <a:extLst>
              <a:ext uri="{FF2B5EF4-FFF2-40B4-BE49-F238E27FC236}">
                <a16:creationId xmlns:a16="http://schemas.microsoft.com/office/drawing/2014/main" id="{424ED11B-6A09-49B4-ABC2-DE75E293D667}"/>
              </a:ext>
            </a:extLst>
          </p:cNvPr>
          <p:cNvSpPr/>
          <p:nvPr/>
        </p:nvSpPr>
        <p:spPr>
          <a:xfrm>
            <a:off x="7367125" y="4272627"/>
            <a:ext cx="15856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1323</a:t>
            </a:r>
            <a:r>
              <a:rPr kumimoji="0" lang="es-MX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+ 89.8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D3CCA331-31D6-4ADB-A326-CDBF786FD9F8}"/>
              </a:ext>
            </a:extLst>
          </p:cNvPr>
          <p:cNvSpPr/>
          <p:nvPr/>
        </p:nvSpPr>
        <p:spPr>
          <a:xfrm>
            <a:off x="7804955" y="4663999"/>
            <a:ext cx="7328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6.16</a:t>
            </a: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41413A19-3D61-468B-96A0-D294D9A9B66F}"/>
              </a:ext>
            </a:extLst>
          </p:cNvPr>
          <p:cNvCxnSpPr>
            <a:cxnSpLocks/>
          </p:cNvCxnSpPr>
          <p:nvPr/>
        </p:nvCxnSpPr>
        <p:spPr>
          <a:xfrm flipV="1">
            <a:off x="7435213" y="4683785"/>
            <a:ext cx="1395197" cy="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60">
            <a:extLst>
              <a:ext uri="{FF2B5EF4-FFF2-40B4-BE49-F238E27FC236}">
                <a16:creationId xmlns:a16="http://schemas.microsoft.com/office/drawing/2014/main" id="{9A2912E4-90D7-460D-9CE7-958F8476C9FB}"/>
              </a:ext>
            </a:extLst>
          </p:cNvPr>
          <p:cNvSpPr/>
          <p:nvPr/>
        </p:nvSpPr>
        <p:spPr>
          <a:xfrm>
            <a:off x="7112457" y="4459402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28AD1056-BD5E-44AF-88F0-D40489410D25}"/>
              </a:ext>
            </a:extLst>
          </p:cNvPr>
          <p:cNvSpPr/>
          <p:nvPr/>
        </p:nvSpPr>
        <p:spPr>
          <a:xfrm>
            <a:off x="9017726" y="4441672"/>
            <a:ext cx="18101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229.4 kN/m</a:t>
            </a:r>
            <a:r>
              <a:rPr kumimoji="0" lang="es-ES" sz="2400" b="0" i="0" u="none" strike="noStrike" kern="1200" cap="none" spc="0" normalizeH="0" baseline="3000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106F757B-1ED2-40CE-919C-FEA11B51097B}"/>
              </a:ext>
            </a:extLst>
          </p:cNvPr>
          <p:cNvSpPr/>
          <p:nvPr/>
        </p:nvSpPr>
        <p:spPr>
          <a:xfrm>
            <a:off x="8777485" y="4459402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704424F-8E93-4463-8691-5F2825DCC285}"/>
              </a:ext>
            </a:extLst>
          </p:cNvPr>
          <p:cNvSpPr/>
          <p:nvPr/>
        </p:nvSpPr>
        <p:spPr>
          <a:xfrm>
            <a:off x="2047697" y="3832728"/>
            <a:ext cx="1662545" cy="345883"/>
          </a:xfrm>
          <a:custGeom>
            <a:avLst/>
            <a:gdLst>
              <a:gd name="connsiteX0" fmla="*/ 0 w 1662545"/>
              <a:gd name="connsiteY0" fmla="*/ 0 h 345883"/>
              <a:gd name="connsiteX1" fmla="*/ 942109 w 1662545"/>
              <a:gd name="connsiteY1" fmla="*/ 332509 h 345883"/>
              <a:gd name="connsiteX2" fmla="*/ 1662545 w 1662545"/>
              <a:gd name="connsiteY2" fmla="*/ 323272 h 34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2545" h="345883">
                <a:moveTo>
                  <a:pt x="0" y="0"/>
                </a:moveTo>
                <a:cubicBezTo>
                  <a:pt x="332509" y="139315"/>
                  <a:pt x="665018" y="278630"/>
                  <a:pt x="942109" y="332509"/>
                </a:cubicBezTo>
                <a:cubicBezTo>
                  <a:pt x="1219200" y="386388"/>
                  <a:pt x="1457806" y="255539"/>
                  <a:pt x="1662545" y="3232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AA2AC22-938C-4B4C-B13A-562C02766E8F}"/>
              </a:ext>
            </a:extLst>
          </p:cNvPr>
          <p:cNvSpPr/>
          <p:nvPr/>
        </p:nvSpPr>
        <p:spPr>
          <a:xfrm>
            <a:off x="3556750" y="3945647"/>
            <a:ext cx="24605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Longitud efectiva</a:t>
            </a:r>
            <a:endParaRPr kumimoji="0" lang="es-ES" sz="2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799E6685-7469-4427-B443-3AD14E7EA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68" y="1114877"/>
            <a:ext cx="3288707" cy="277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1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9" grpId="0"/>
      <p:bldP spid="20" grpId="0"/>
      <p:bldP spid="22" grpId="0"/>
      <p:bldP spid="23" grpId="0"/>
      <p:bldP spid="24" grpId="0"/>
      <p:bldP spid="36" grpId="0"/>
      <p:bldP spid="38" grpId="0"/>
      <p:bldP spid="40" grpId="0"/>
      <p:bldP spid="58" grpId="0"/>
      <p:bldP spid="59" grpId="0"/>
      <p:bldP spid="62" grpId="0"/>
      <p:bldP spid="7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E83F5-ADD8-4386-950F-C221BC71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Capacidad de Carga Última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1D88C0-43C7-4A3C-86DD-AE2F547BE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err="1"/>
              <a:t>q</a:t>
            </a:r>
            <a:r>
              <a:rPr lang="es-MX" baseline="-25000" dirty="0" err="1"/>
              <a:t>ult</a:t>
            </a:r>
            <a:r>
              <a:rPr lang="es-MX" baseline="-25000" dirty="0"/>
              <a:t> </a:t>
            </a:r>
            <a:r>
              <a:rPr lang="es-MX" dirty="0"/>
              <a:t>= 0.5 L’ </a:t>
            </a:r>
            <a:r>
              <a:rPr lang="el-GR" dirty="0">
                <a:latin typeface="Garamond" panose="02020404030301010803" pitchFamily="18" charset="0"/>
              </a:rPr>
              <a:t>γ</a:t>
            </a:r>
            <a:r>
              <a:rPr lang="es-MX" baseline="-25000" dirty="0">
                <a:latin typeface="Garamond" panose="02020404030301010803" pitchFamily="18" charset="0"/>
              </a:rPr>
              <a:t>f</a:t>
            </a:r>
            <a:r>
              <a:rPr lang="es-MX" dirty="0">
                <a:latin typeface="Garamond" panose="02020404030301010803" pitchFamily="18" charset="0"/>
              </a:rPr>
              <a:t> N</a:t>
            </a:r>
            <a:r>
              <a:rPr lang="el-GR" baseline="-25000" dirty="0">
                <a:latin typeface="Garamond" panose="02020404030301010803" pitchFamily="18" charset="0"/>
              </a:rPr>
              <a:t>γ</a:t>
            </a:r>
            <a:r>
              <a:rPr lang="es-MX" baseline="-25000" dirty="0">
                <a:latin typeface="Garamond" panose="02020404030301010803" pitchFamily="18" charset="0"/>
              </a:rPr>
              <a:t> </a:t>
            </a:r>
            <a:endParaRPr lang="es-MX" baseline="-250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DCAF924-3FDA-4C10-B88C-D4F75B0B597F}"/>
              </a:ext>
            </a:extLst>
          </p:cNvPr>
          <p:cNvSpPr/>
          <p:nvPr/>
        </p:nvSpPr>
        <p:spPr>
          <a:xfrm>
            <a:off x="3276505" y="1064912"/>
            <a:ext cx="338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s-ES" sz="2400" b="0" i="0" u="none" strike="noStrike" kern="1200" cap="none" spc="0" normalizeH="0" baseline="30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8E67521-A168-4B86-BE27-1754705EEA10}"/>
              </a:ext>
            </a:extLst>
          </p:cNvPr>
          <p:cNvSpPr/>
          <p:nvPr/>
        </p:nvSpPr>
        <p:spPr>
          <a:xfrm>
            <a:off x="3445782" y="1064911"/>
            <a:ext cx="3307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(0.5) (6.16)(19.6)(22.4) =</a:t>
            </a:r>
            <a:endParaRPr kumimoji="0" lang="es-ES" sz="2400" b="0" i="0" u="none" strike="noStrike" kern="1200" cap="none" spc="0" normalizeH="0" baseline="30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FFC69BB-E680-4F52-BD43-1D086A7C2861}"/>
              </a:ext>
            </a:extLst>
          </p:cNvPr>
          <p:cNvSpPr/>
          <p:nvPr/>
        </p:nvSpPr>
        <p:spPr>
          <a:xfrm>
            <a:off x="6611339" y="1064911"/>
            <a:ext cx="19656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1352.2 kN/m</a:t>
            </a:r>
            <a:r>
              <a:rPr kumimoji="0" lang="es-ES" sz="2400" b="0" i="0" u="none" strike="noStrike" kern="1200" cap="none" spc="0" normalizeH="0" baseline="3000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EFCCB2-E5F5-4513-804F-42DD9F1954E4}"/>
              </a:ext>
            </a:extLst>
          </p:cNvPr>
          <p:cNvSpPr/>
          <p:nvPr/>
        </p:nvSpPr>
        <p:spPr>
          <a:xfrm>
            <a:off x="2980745" y="1886969"/>
            <a:ext cx="542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q</a:t>
            </a:r>
            <a:r>
              <a:rPr kumimoji="0" lang="es-MX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ult</a:t>
            </a:r>
            <a:endParaRPr kumimoji="0" lang="es-ES" sz="2400" b="0" i="0" u="none" strike="noStrike" kern="1200" cap="none" spc="0" normalizeH="0" baseline="-25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F96751C-AC7E-4B5C-A932-BA77D3F6A3C0}"/>
              </a:ext>
            </a:extLst>
          </p:cNvPr>
          <p:cNvSpPr/>
          <p:nvPr/>
        </p:nvSpPr>
        <p:spPr>
          <a:xfrm>
            <a:off x="2975645" y="2178641"/>
            <a:ext cx="508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σ</a:t>
            </a:r>
            <a:r>
              <a:rPr kumimoji="0" lang="es-MX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</a:t>
            </a:r>
            <a:endParaRPr kumimoji="0" lang="es-ES" sz="2400" b="0" i="0" u="none" strike="noStrike" kern="1200" cap="none" spc="0" normalizeH="0" baseline="-25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19C0CC8-DB29-44A8-912F-729EAE5C4AD5}"/>
              </a:ext>
            </a:extLst>
          </p:cNvPr>
          <p:cNvSpPr/>
          <p:nvPr/>
        </p:nvSpPr>
        <p:spPr>
          <a:xfrm>
            <a:off x="799437" y="2009364"/>
            <a:ext cx="19835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 </a:t>
            </a:r>
            <a:r>
              <a:rPr kumimoji="0" lang="es-MX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bearing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BDDD8DD-384E-473F-A28D-EE9B096FCD13}"/>
              </a:ext>
            </a:extLst>
          </p:cNvPr>
          <p:cNvCxnSpPr>
            <a:cxnSpLocks/>
          </p:cNvCxnSpPr>
          <p:nvPr/>
        </p:nvCxnSpPr>
        <p:spPr>
          <a:xfrm flipV="1">
            <a:off x="2936882" y="2380105"/>
            <a:ext cx="89216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11BC1B9-8811-4C7C-B697-183B7741F066}"/>
              </a:ext>
            </a:extLst>
          </p:cNvPr>
          <p:cNvSpPr/>
          <p:nvPr/>
        </p:nvSpPr>
        <p:spPr>
          <a:xfrm>
            <a:off x="2547032" y="2149272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kumimoji="0" lang="es-ES" sz="2400" b="0" i="0" u="none" strike="noStrike" kern="1200" cap="none" spc="0" normalizeH="0" baseline="-25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DB2464D-8E1A-49A1-BDEA-86A54BD9DD60}"/>
              </a:ext>
            </a:extLst>
          </p:cNvPr>
          <p:cNvSpPr/>
          <p:nvPr/>
        </p:nvSpPr>
        <p:spPr>
          <a:xfrm>
            <a:off x="4100902" y="1947808"/>
            <a:ext cx="1039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1352.2</a:t>
            </a:r>
            <a:endParaRPr kumimoji="0" lang="es-ES" sz="2400" b="0" i="0" u="none" strike="noStrike" kern="1200" cap="none" spc="0" normalizeH="0" baseline="30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5F2884C-9998-4B97-8778-DFC64F96249E}"/>
              </a:ext>
            </a:extLst>
          </p:cNvPr>
          <p:cNvSpPr/>
          <p:nvPr/>
        </p:nvSpPr>
        <p:spPr>
          <a:xfrm>
            <a:off x="4178649" y="2283788"/>
            <a:ext cx="8835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229.4</a:t>
            </a:r>
            <a:endParaRPr kumimoji="0" lang="es-ES" sz="2400" b="0" i="0" u="none" strike="noStrike" kern="1200" cap="none" spc="0" normalizeH="0" baseline="30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ADDCEBD-5684-4B97-9BB6-8D1ABC3343F6}"/>
              </a:ext>
            </a:extLst>
          </p:cNvPr>
          <p:cNvSpPr/>
          <p:nvPr/>
        </p:nvSpPr>
        <p:spPr>
          <a:xfrm>
            <a:off x="3788014" y="2149272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kumimoji="0" lang="es-ES" sz="2400" b="0" i="0" u="none" strike="noStrike" kern="1200" cap="none" spc="0" normalizeH="0" baseline="-25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D111F11-D663-4CA2-BEFF-EA30BC7F67C0}"/>
              </a:ext>
            </a:extLst>
          </p:cNvPr>
          <p:cNvCxnSpPr>
            <a:cxnSpLocks/>
          </p:cNvCxnSpPr>
          <p:nvPr/>
        </p:nvCxnSpPr>
        <p:spPr>
          <a:xfrm flipV="1">
            <a:off x="4162919" y="2377216"/>
            <a:ext cx="89216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019AE68-05D8-4506-8FFF-1C452B1B16C8}"/>
              </a:ext>
            </a:extLst>
          </p:cNvPr>
          <p:cNvSpPr/>
          <p:nvPr/>
        </p:nvSpPr>
        <p:spPr>
          <a:xfrm>
            <a:off x="5290694" y="2112987"/>
            <a:ext cx="14077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5.89 &gt; 2.5</a:t>
            </a:r>
            <a:endParaRPr kumimoji="0" lang="es-ES" sz="2400" b="0" i="0" u="none" strike="noStrike" kern="1200" cap="none" spc="0" normalizeH="0" baseline="3000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FBFC8BF-9C5D-4DF0-A8AB-B85058ABA452}"/>
              </a:ext>
            </a:extLst>
          </p:cNvPr>
          <p:cNvSpPr/>
          <p:nvPr/>
        </p:nvSpPr>
        <p:spPr>
          <a:xfrm>
            <a:off x="5026740" y="2143371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kumimoji="0" lang="es-ES" sz="2400" b="0" i="0" u="none" strike="noStrike" kern="1200" cap="none" spc="0" normalizeH="0" baseline="-25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0DF09C-C3E6-41E3-8140-46D75DA11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411" y="1794201"/>
            <a:ext cx="4739827" cy="39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E83F5-ADD8-4386-950F-C221BC71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Capacidad de Carga Última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11BC1B9-8811-4C7C-B697-183B7741F066}"/>
              </a:ext>
            </a:extLst>
          </p:cNvPr>
          <p:cNvSpPr/>
          <p:nvPr/>
        </p:nvSpPr>
        <p:spPr>
          <a:xfrm>
            <a:off x="2547032" y="2149272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</a:t>
            </a:r>
            <a:endParaRPr kumimoji="0" lang="es-ES" sz="2400" b="0" i="0" u="none" strike="noStrike" kern="1200" cap="none" spc="0" normalizeH="0" baseline="-2500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3615A81-7963-4922-ABE2-D5376808CED3}"/>
              </a:ext>
            </a:extLst>
          </p:cNvPr>
          <p:cNvSpPr/>
          <p:nvPr/>
        </p:nvSpPr>
        <p:spPr>
          <a:xfrm>
            <a:off x="838200" y="1505362"/>
            <a:ext cx="36219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 </a:t>
            </a:r>
            <a:r>
              <a:rPr kumimoji="0" lang="es-MX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Sliding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la base del MME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B94488D-58CA-4549-9F90-CA7E9627FB9D}"/>
              </a:ext>
            </a:extLst>
          </p:cNvPr>
          <p:cNvSpPr/>
          <p:nvPr/>
        </p:nvSpPr>
        <p:spPr>
          <a:xfrm>
            <a:off x="838200" y="2001228"/>
            <a:ext cx="48460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F1 @ en la primera capa de geomalla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E2259CB-59FB-4716-BFC1-DF579D42DA27}"/>
              </a:ext>
            </a:extLst>
          </p:cNvPr>
          <p:cNvSpPr/>
          <p:nvPr/>
        </p:nvSpPr>
        <p:spPr>
          <a:xfrm>
            <a:off x="838200" y="2637989"/>
            <a:ext cx="48460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F2 @ en la primera capa de geomalla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19348D9-3643-42B4-B214-7035233F377A}"/>
              </a:ext>
            </a:extLst>
          </p:cNvPr>
          <p:cNvSpPr/>
          <p:nvPr/>
        </p:nvSpPr>
        <p:spPr>
          <a:xfrm>
            <a:off x="5500171" y="2013281"/>
            <a:ext cx="18450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½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γ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d</a:t>
            </a:r>
            <a:r>
              <a:rPr kumimoji="0" lang="es-MX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17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Ka</a:t>
            </a:r>
            <a:endParaRPr kumimoji="0" lang="es-MX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3B836A5-9898-47A4-AAFB-EC602EB4FBD6}"/>
              </a:ext>
            </a:extLst>
          </p:cNvPr>
          <p:cNvSpPr/>
          <p:nvPr/>
        </p:nvSpPr>
        <p:spPr>
          <a:xfrm>
            <a:off x="7308359" y="2025334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½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(19.6)(8.80)</a:t>
            </a:r>
            <a:r>
              <a:rPr kumimoji="0" lang="es-MX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s-MX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(0.33)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30B51B8-09CA-412B-BF3A-0CD3E36657C3}"/>
              </a:ext>
            </a:extLst>
          </p:cNvPr>
          <p:cNvSpPr/>
          <p:nvPr/>
        </p:nvSpPr>
        <p:spPr>
          <a:xfrm>
            <a:off x="6702964" y="2679356"/>
            <a:ext cx="2836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(11.97)(8.80)(0.33)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D2087E1-00F1-4FC0-BB7E-75BFE49BD07C}"/>
              </a:ext>
            </a:extLst>
          </p:cNvPr>
          <p:cNvSpPr/>
          <p:nvPr/>
        </p:nvSpPr>
        <p:spPr>
          <a:xfrm>
            <a:off x="5481658" y="2646620"/>
            <a:ext cx="13513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qd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Ka</a:t>
            </a:r>
            <a:endParaRPr kumimoji="0" lang="es-MX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D4B659F-7F82-4354-B0C6-6F32744FDDC3}"/>
              </a:ext>
            </a:extLst>
          </p:cNvPr>
          <p:cNvSpPr/>
          <p:nvPr/>
        </p:nvSpPr>
        <p:spPr>
          <a:xfrm>
            <a:off x="10059149" y="2037387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 250.4 kN/m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B1E5E14-377A-456A-A423-2CB25412CA2B}"/>
              </a:ext>
            </a:extLst>
          </p:cNvPr>
          <p:cNvSpPr/>
          <p:nvPr/>
        </p:nvSpPr>
        <p:spPr>
          <a:xfrm>
            <a:off x="9287718" y="2646619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= 34.8 kN/m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B1A2DD2-5D76-46A2-B732-35645F2C59C2}"/>
              </a:ext>
            </a:extLst>
          </p:cNvPr>
          <p:cNvSpPr/>
          <p:nvPr/>
        </p:nvSpPr>
        <p:spPr>
          <a:xfrm>
            <a:off x="901583" y="3483829"/>
            <a:ext cx="13456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 </a:t>
            </a:r>
            <a:r>
              <a:rPr kumimoji="0" lang="es-MX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Sliding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endParaRPr kumimoji="0" lang="es-MX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81CA936-C756-4E24-9341-BB65A4DF0DAE}"/>
              </a:ext>
            </a:extLst>
          </p:cNvPr>
          <p:cNvSpPr/>
          <p:nvPr/>
        </p:nvSpPr>
        <p:spPr>
          <a:xfrm>
            <a:off x="2203541" y="3379531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γ</a:t>
            </a:r>
            <a:r>
              <a:rPr kumimoji="0" lang="es-MX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d</a:t>
            </a:r>
            <a:r>
              <a:rPr kumimoji="0" lang="es-MX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17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 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tan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ɸ</a:t>
            </a:r>
            <a:r>
              <a:rPr kumimoji="0" lang="es-MX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s-MX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s-MX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endParaRPr kumimoji="0" lang="es-MX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DA9BA04-B857-4CB9-85B1-65C102749DAC}"/>
              </a:ext>
            </a:extLst>
          </p:cNvPr>
          <p:cNvCxnSpPr>
            <a:cxnSpLocks/>
          </p:cNvCxnSpPr>
          <p:nvPr/>
        </p:nvCxnSpPr>
        <p:spPr>
          <a:xfrm flipV="1">
            <a:off x="2147113" y="3724589"/>
            <a:ext cx="16185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171EDBE-5C93-4C1B-8FBB-7F8CD95ED5E1}"/>
              </a:ext>
            </a:extLst>
          </p:cNvPr>
          <p:cNvSpPr/>
          <p:nvPr/>
        </p:nvSpPr>
        <p:spPr>
          <a:xfrm>
            <a:off x="2349417" y="376082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(F1 + F2)</a:t>
            </a:r>
            <a:endParaRPr kumimoji="0" lang="es-MX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3DF0D55-1CB8-4ADE-B725-470808F5BBEE}"/>
              </a:ext>
            </a:extLst>
          </p:cNvPr>
          <p:cNvSpPr/>
          <p:nvPr/>
        </p:nvSpPr>
        <p:spPr>
          <a:xfrm>
            <a:off x="3837610" y="3468888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endParaRPr kumimoji="0" lang="es-MX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FE94984-AA45-4333-8C99-1A3423308090}"/>
              </a:ext>
            </a:extLst>
          </p:cNvPr>
          <p:cNvSpPr/>
          <p:nvPr/>
        </p:nvSpPr>
        <p:spPr>
          <a:xfrm>
            <a:off x="4265065" y="3376299"/>
            <a:ext cx="42140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(19.6)(8.80)(7.5)( tan 34°)( 0.8) </a:t>
            </a:r>
            <a:endParaRPr kumimoji="0" lang="es-MX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4E785721-E280-4131-8B05-6193A2133113}"/>
              </a:ext>
            </a:extLst>
          </p:cNvPr>
          <p:cNvCxnSpPr>
            <a:cxnSpLocks/>
          </p:cNvCxnSpPr>
          <p:nvPr/>
        </p:nvCxnSpPr>
        <p:spPr>
          <a:xfrm flipV="1">
            <a:off x="4228575" y="3758345"/>
            <a:ext cx="409936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B366852-1379-43E8-89FA-EEF9BBEC311A}"/>
              </a:ext>
            </a:extLst>
          </p:cNvPr>
          <p:cNvSpPr/>
          <p:nvPr/>
        </p:nvSpPr>
        <p:spPr>
          <a:xfrm>
            <a:off x="5571991" y="3774488"/>
            <a:ext cx="19046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(250.4 + 34.8)</a:t>
            </a:r>
            <a:endParaRPr kumimoji="0" lang="es-MX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173C6996-9E30-4794-B488-01CA572B2F9A}"/>
              </a:ext>
            </a:extLst>
          </p:cNvPr>
          <p:cNvSpPr/>
          <p:nvPr/>
        </p:nvSpPr>
        <p:spPr>
          <a:xfrm>
            <a:off x="954930" y="4155028"/>
            <a:ext cx="24972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 </a:t>
            </a:r>
            <a:r>
              <a:rPr kumimoji="0" lang="es-MX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Sliding</a:t>
            </a:r>
            <a:r>
              <a:rPr kumimoji="0" lang="es-MX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la primera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endParaRPr kumimoji="0" lang="es-MX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A2CCF50-2F03-4315-9670-1EE8BA8B3A46}"/>
              </a:ext>
            </a:extLst>
          </p:cNvPr>
          <p:cNvSpPr/>
          <p:nvPr/>
        </p:nvSpPr>
        <p:spPr>
          <a:xfrm>
            <a:off x="3345134" y="4168660"/>
            <a:ext cx="14077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2.45 &gt; 1.5</a:t>
            </a:r>
            <a:endParaRPr kumimoji="0" lang="es-MX" sz="24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0BA3AD36-7D6A-4D94-A234-C6DD39AC2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949" y="3571945"/>
            <a:ext cx="3807862" cy="3191652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FF6D34B-387A-47C2-95A4-BC8139B5F86A}"/>
              </a:ext>
            </a:extLst>
          </p:cNvPr>
          <p:cNvCxnSpPr/>
          <p:nvPr/>
        </p:nvCxnSpPr>
        <p:spPr>
          <a:xfrm flipH="1">
            <a:off x="9287718" y="5357091"/>
            <a:ext cx="144493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4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9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42ADF-540D-4DFC-A7AD-461F50B1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D84D2F-1B91-4A17-9A24-F62AD89F64E2}"/>
              </a:ext>
            </a:extLst>
          </p:cNvPr>
          <p:cNvSpPr/>
          <p:nvPr/>
        </p:nvSpPr>
        <p:spPr>
          <a:xfrm>
            <a:off x="3831312" y="2967335"/>
            <a:ext cx="4529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Análisis Interno</a:t>
            </a:r>
          </a:p>
        </p:txBody>
      </p:sp>
    </p:spTree>
    <p:extLst>
      <p:ext uri="{BB962C8B-B14F-4D97-AF65-F5344CB8AC3E}">
        <p14:creationId xmlns:p14="http://schemas.microsoft.com/office/powerpoint/2010/main" val="309258468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1737</Words>
  <Application>Microsoft Office PowerPoint</Application>
  <PresentationFormat>Panorámica</PresentationFormat>
  <Paragraphs>703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Garamond</vt:lpstr>
      <vt:lpstr>Tahoma</vt:lpstr>
      <vt:lpstr>1_Tema de Office</vt:lpstr>
      <vt:lpstr>Presentación de PowerPoint</vt:lpstr>
      <vt:lpstr>Presentación de PowerPoint</vt:lpstr>
      <vt:lpstr>Cálculo de las Cargas Actuantes</vt:lpstr>
      <vt:lpstr>Cálculo de Momentos</vt:lpstr>
      <vt:lpstr>Deslizamiento</vt:lpstr>
      <vt:lpstr>Presión de Carga Aplicada Máxima</vt:lpstr>
      <vt:lpstr>Capacidad de Carga Última</vt:lpstr>
      <vt:lpstr>Capacidad de Carga Última</vt:lpstr>
      <vt:lpstr>Presentación de PowerPoint</vt:lpstr>
      <vt:lpstr>Obtención de “d”</vt:lpstr>
      <vt:lpstr>Obtención de d</vt:lpstr>
      <vt:lpstr>Obtención del Área Tributaria</vt:lpstr>
      <vt:lpstr>Cálculo de d con espaciamientos promedios de 0.6 m</vt:lpstr>
      <vt:lpstr>Cálculo de Área Tributaria de la Geomallas Vi </vt:lpstr>
      <vt:lpstr>Cálculo de T ( max ) en cada Refuerzo</vt:lpstr>
      <vt:lpstr>Tensión Máxima por Capa</vt:lpstr>
      <vt:lpstr>Tensión Máxima por Capa</vt:lpstr>
      <vt:lpstr>Recomienda la Geomallas Adecuada</vt:lpstr>
      <vt:lpstr>Cálculo de T ( max ) en cada Refuerzo</vt:lpstr>
      <vt:lpstr>Diseño por Pull-out</vt:lpstr>
      <vt:lpstr>Pull-out</vt:lpstr>
      <vt:lpstr>Longitud de Anclaje Le</vt:lpstr>
      <vt:lpstr>Cálculo de LA</vt:lpstr>
      <vt:lpstr>Cálculo de la Longitud Total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Broissin</dc:creator>
  <cp:lastModifiedBy>Juan Pablo Broissin</cp:lastModifiedBy>
  <cp:revision>1</cp:revision>
  <dcterms:created xsi:type="dcterms:W3CDTF">2020-06-15T15:25:16Z</dcterms:created>
  <dcterms:modified xsi:type="dcterms:W3CDTF">2020-06-15T15:28:01Z</dcterms:modified>
</cp:coreProperties>
</file>