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443" r:id="rId2"/>
    <p:sldId id="2294" r:id="rId3"/>
    <p:sldId id="2256" r:id="rId4"/>
    <p:sldId id="2293" r:id="rId5"/>
    <p:sldId id="2292" r:id="rId6"/>
    <p:sldId id="2257" r:id="rId7"/>
    <p:sldId id="2300" r:id="rId8"/>
    <p:sldId id="2301" r:id="rId9"/>
    <p:sldId id="2258" r:id="rId10"/>
    <p:sldId id="2259" r:id="rId11"/>
    <p:sldId id="2260" r:id="rId12"/>
    <p:sldId id="2262" r:id="rId13"/>
    <p:sldId id="2263" r:id="rId14"/>
    <p:sldId id="2264" r:id="rId15"/>
    <p:sldId id="2265" r:id="rId16"/>
    <p:sldId id="2266" r:id="rId17"/>
    <p:sldId id="2267" r:id="rId18"/>
    <p:sldId id="2303" r:id="rId19"/>
    <p:sldId id="2268" r:id="rId20"/>
    <p:sldId id="2269" r:id="rId21"/>
    <p:sldId id="2270" r:id="rId22"/>
    <p:sldId id="2271" r:id="rId23"/>
    <p:sldId id="2272" r:id="rId24"/>
    <p:sldId id="2273" r:id="rId25"/>
    <p:sldId id="2274" r:id="rId26"/>
    <p:sldId id="2275" r:id="rId27"/>
    <p:sldId id="2304" r:id="rId28"/>
    <p:sldId id="2305" r:id="rId29"/>
    <p:sldId id="2276" r:id="rId30"/>
    <p:sldId id="2277" r:id="rId31"/>
    <p:sldId id="2278" r:id="rId32"/>
    <p:sldId id="2306" r:id="rId33"/>
    <p:sldId id="2307" r:id="rId34"/>
    <p:sldId id="2308" r:id="rId35"/>
    <p:sldId id="2280" r:id="rId36"/>
    <p:sldId id="2281" r:id="rId37"/>
    <p:sldId id="2282" r:id="rId38"/>
    <p:sldId id="2283" r:id="rId39"/>
    <p:sldId id="2284" r:id="rId40"/>
    <p:sldId id="590" r:id="rId41"/>
    <p:sldId id="2285" r:id="rId42"/>
    <p:sldId id="508" r:id="rId43"/>
    <p:sldId id="2286" r:id="rId44"/>
    <p:sldId id="2246" r:id="rId4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D5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500"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CDAF-683D-4BD2-8C49-82EB5D7CF3D4}" type="datetimeFigureOut">
              <a:rPr lang="es-MX" smtClean="0"/>
              <a:t>18/04/2022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BD2B1-F401-4254-B145-301172AD0C5E}" type="slidenum">
              <a:rPr lang="es-MX" smtClean="0"/>
              <a:t>‹Nº›</a:t>
            </a:fld>
            <a:endParaRPr lang="es-MX"/>
          </a:p>
        </p:txBody>
      </p:sp>
    </p:spTree>
    <p:extLst>
      <p:ext uri="{BB962C8B-B14F-4D97-AF65-F5344CB8AC3E}">
        <p14:creationId xmlns:p14="http://schemas.microsoft.com/office/powerpoint/2010/main" val="403965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imagen de diapositiva 1">
            <a:extLst>
              <a:ext uri="{FF2B5EF4-FFF2-40B4-BE49-F238E27FC236}">
                <a16:creationId xmlns:a16="http://schemas.microsoft.com/office/drawing/2014/main" id="{D3DC8482-64DB-4EF1-A7F5-F34D79239C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Marcador de notas 2">
            <a:extLst>
              <a:ext uri="{FF2B5EF4-FFF2-40B4-BE49-F238E27FC236}">
                <a16:creationId xmlns:a16="http://schemas.microsoft.com/office/drawing/2014/main" id="{CE10A225-E148-4EA3-97D0-4F3C3940EB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5124" name="Marcador de número de diapositiva 3">
            <a:extLst>
              <a:ext uri="{FF2B5EF4-FFF2-40B4-BE49-F238E27FC236}">
                <a16:creationId xmlns:a16="http://schemas.microsoft.com/office/drawing/2014/main" id="{1E4A18D7-46E3-4F02-8EFE-117486C400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48DCC4-1400-46A0-8AF7-26910386570D}" type="slidenum">
              <a:rPr lang="es-PE" altLang="en-US"/>
              <a:pPr/>
              <a:t>1</a:t>
            </a:fld>
            <a:endParaRPr lang="es-P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Content Placeholder 2"/>
          <p:cNvSpPr>
            <a:spLocks noGrp="1"/>
          </p:cNvSpPr>
          <p:nvPr>
            <p:ph idx="1"/>
          </p:nvPr>
        </p:nvSpPr>
        <p:spPr>
          <a:xfrm>
            <a:off x="431371" y="1196753"/>
            <a:ext cx="5568619" cy="4929411"/>
          </a:xfrm>
        </p:spPr>
        <p:txBody>
          <a:bodyPr>
            <a:normAutofit/>
          </a:bodyPr>
          <a:lstStyle>
            <a:lvl1pPr marL="383990" indent="-383990">
              <a:lnSpc>
                <a:spcPct val="130000"/>
              </a:lnSpc>
              <a:spcBef>
                <a:spcPts val="800"/>
              </a:spcBef>
              <a:spcAft>
                <a:spcPts val="800"/>
              </a:spcAft>
              <a:buClr>
                <a:srgbClr val="A09587"/>
              </a:buClr>
              <a:buFont typeface="+mj-lt"/>
              <a:buAutoNum type="arabicPeriod"/>
              <a:defRPr sz="2000" b="1">
                <a:solidFill>
                  <a:schemeClr val="tx1"/>
                </a:solidFill>
                <a:latin typeface="Arial" pitchFamily="34" charset="0"/>
                <a:cs typeface="Arial" pitchFamily="34" charset="0"/>
              </a:defRPr>
            </a:lvl1pPr>
            <a:lvl2pPr marL="383990" indent="-383990">
              <a:lnSpc>
                <a:spcPct val="130000"/>
              </a:lnSpc>
              <a:spcBef>
                <a:spcPts val="800"/>
              </a:spcBef>
              <a:spcAft>
                <a:spcPts val="800"/>
              </a:spcAft>
              <a:buClr>
                <a:srgbClr val="A09587"/>
              </a:buClr>
              <a:buFont typeface="+mj-lt"/>
              <a:buAutoNum type="arabicPeriod"/>
              <a:defRPr sz="2000" b="1">
                <a:solidFill>
                  <a:schemeClr val="tx1"/>
                </a:solidFill>
                <a:latin typeface="Arial" pitchFamily="34" charset="0"/>
                <a:cs typeface="Arial" pitchFamily="34" charset="0"/>
              </a:defRPr>
            </a:lvl2pPr>
            <a:lvl3pPr marL="383990" indent="-383990">
              <a:lnSpc>
                <a:spcPct val="130000"/>
              </a:lnSpc>
              <a:spcBef>
                <a:spcPts val="800"/>
              </a:spcBef>
              <a:spcAft>
                <a:spcPts val="800"/>
              </a:spcAft>
              <a:buClr>
                <a:srgbClr val="A09587"/>
              </a:buClr>
              <a:buFont typeface="+mj-lt"/>
              <a:buAutoNum type="arabicPeriod"/>
              <a:defRPr sz="2000" b="1">
                <a:solidFill>
                  <a:schemeClr val="tx1"/>
                </a:solidFill>
                <a:latin typeface="Arial" pitchFamily="34" charset="0"/>
                <a:cs typeface="Arial" pitchFamily="34" charset="0"/>
              </a:defRPr>
            </a:lvl3pPr>
            <a:lvl4pPr marL="383990" indent="-383990">
              <a:lnSpc>
                <a:spcPct val="130000"/>
              </a:lnSpc>
              <a:spcBef>
                <a:spcPts val="800"/>
              </a:spcBef>
              <a:spcAft>
                <a:spcPts val="800"/>
              </a:spcAft>
              <a:buClr>
                <a:srgbClr val="A09587"/>
              </a:buClr>
              <a:buFont typeface="+mj-lt"/>
              <a:buAutoNum type="arabicPeriod"/>
              <a:defRPr sz="2000" b="1">
                <a:solidFill>
                  <a:schemeClr val="tx1"/>
                </a:solidFill>
                <a:latin typeface="Arial" pitchFamily="34" charset="0"/>
                <a:cs typeface="Arial" pitchFamily="34" charset="0"/>
              </a:defRPr>
            </a:lvl4pPr>
            <a:lvl5pPr marL="383990" indent="-383990">
              <a:lnSpc>
                <a:spcPct val="130000"/>
              </a:lnSpc>
              <a:spcBef>
                <a:spcPts val="800"/>
              </a:spcBef>
              <a:spcAft>
                <a:spcPts val="800"/>
              </a:spcAft>
              <a:buClr>
                <a:srgbClr val="A09587"/>
              </a:buClr>
              <a:buFont typeface="+mj-lt"/>
              <a:buAutoNum type="arabicPeriod"/>
              <a:defRPr sz="2000" b="1">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Picture Placeholder 4"/>
          <p:cNvSpPr>
            <a:spLocks noGrp="1"/>
          </p:cNvSpPr>
          <p:nvPr>
            <p:ph type="pic" sz="quarter" idx="14"/>
          </p:nvPr>
        </p:nvSpPr>
        <p:spPr>
          <a:xfrm>
            <a:off x="6096000" y="892857"/>
            <a:ext cx="6096000" cy="1843200"/>
          </a:xfrm>
        </p:spPr>
        <p:txBody>
          <a:bodyPr>
            <a:normAutofit/>
          </a:bodyPr>
          <a:lstStyle>
            <a:lvl1pPr>
              <a:defRPr sz="2400"/>
            </a:lvl1pPr>
          </a:lstStyle>
          <a:p>
            <a:endParaRPr lang="nl-NL"/>
          </a:p>
        </p:txBody>
      </p:sp>
      <p:sp>
        <p:nvSpPr>
          <p:cNvPr id="6" name="Picture Placeholder 4"/>
          <p:cNvSpPr>
            <a:spLocks noGrp="1"/>
          </p:cNvSpPr>
          <p:nvPr>
            <p:ph type="pic" sz="quarter" idx="16"/>
          </p:nvPr>
        </p:nvSpPr>
        <p:spPr>
          <a:xfrm>
            <a:off x="6098119" y="2721600"/>
            <a:ext cx="6096000" cy="1843200"/>
          </a:xfrm>
        </p:spPr>
        <p:txBody>
          <a:bodyPr>
            <a:normAutofit/>
          </a:bodyPr>
          <a:lstStyle>
            <a:lvl1pPr>
              <a:defRPr sz="2400"/>
            </a:lvl1pPr>
          </a:lstStyle>
          <a:p>
            <a:endParaRPr lang="nl-NL"/>
          </a:p>
        </p:txBody>
      </p:sp>
      <p:sp>
        <p:nvSpPr>
          <p:cNvPr id="7" name="Picture Placeholder 4"/>
          <p:cNvSpPr>
            <a:spLocks noGrp="1"/>
          </p:cNvSpPr>
          <p:nvPr>
            <p:ph type="pic" sz="quarter" idx="18"/>
          </p:nvPr>
        </p:nvSpPr>
        <p:spPr>
          <a:xfrm>
            <a:off x="6093883" y="4568400"/>
            <a:ext cx="6096000" cy="1843200"/>
          </a:xfrm>
        </p:spPr>
        <p:txBody>
          <a:bodyPr>
            <a:normAutofit/>
          </a:bodyPr>
          <a:lstStyle>
            <a:lvl1pPr>
              <a:defRPr sz="2400"/>
            </a:lvl1pPr>
          </a:lstStyle>
          <a:p>
            <a:endParaRPr lang="nl-NL"/>
          </a:p>
        </p:txBody>
      </p:sp>
      <p:sp>
        <p:nvSpPr>
          <p:cNvPr id="9" name="Title 1"/>
          <p:cNvSpPr>
            <a:spLocks noGrp="1"/>
          </p:cNvSpPr>
          <p:nvPr>
            <p:ph type="title"/>
          </p:nvPr>
        </p:nvSpPr>
        <p:spPr>
          <a:xfrm>
            <a:off x="463175" y="68627"/>
            <a:ext cx="11201444" cy="360040"/>
          </a:xfrm>
          <a:prstGeom prst="rect">
            <a:avLst/>
          </a:prstGeom>
        </p:spPr>
        <p:txBody>
          <a:bodyPr anchor="t">
            <a:noAutofit/>
          </a:bodyPr>
          <a:lstStyle>
            <a:lvl1pPr algn="l">
              <a:defRPr sz="2667" b="1">
                <a:solidFill>
                  <a:schemeClr val="tx1"/>
                </a:solidFill>
                <a:latin typeface="Arial" pitchFamily="34" charset="0"/>
                <a:cs typeface="Arial" pitchFamily="34" charset="0"/>
              </a:defRPr>
            </a:lvl1pPr>
          </a:lstStyle>
          <a:p>
            <a:r>
              <a:rPr lang="en-US"/>
              <a:t>Click to edit Master title style</a:t>
            </a:r>
            <a:endParaRPr lang="nl-NL"/>
          </a:p>
        </p:txBody>
      </p:sp>
      <p:sp>
        <p:nvSpPr>
          <p:cNvPr id="10" name="Text Placeholder 2"/>
          <p:cNvSpPr>
            <a:spLocks noGrp="1"/>
          </p:cNvSpPr>
          <p:nvPr>
            <p:ph type="body" idx="13"/>
          </p:nvPr>
        </p:nvSpPr>
        <p:spPr>
          <a:xfrm>
            <a:off x="473776" y="567731"/>
            <a:ext cx="11190843" cy="258740"/>
          </a:xfrm>
        </p:spPr>
        <p:txBody>
          <a:bodyPr anchor="b">
            <a:noAutofit/>
          </a:bodyPr>
          <a:lstStyle>
            <a:lvl1pPr marL="0" indent="0">
              <a:buNone/>
              <a:defRPr sz="1867">
                <a:solidFill>
                  <a:srgbClr val="A09587"/>
                </a:solidFill>
                <a:latin typeface="Arial Narrow"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1036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9" name="Title 1"/>
          <p:cNvSpPr>
            <a:spLocks noGrp="1"/>
          </p:cNvSpPr>
          <p:nvPr>
            <p:ph type="title"/>
          </p:nvPr>
        </p:nvSpPr>
        <p:spPr>
          <a:xfrm>
            <a:off x="463175" y="68627"/>
            <a:ext cx="11201444" cy="360040"/>
          </a:xfrm>
          <a:prstGeom prst="rect">
            <a:avLst/>
          </a:prstGeom>
        </p:spPr>
        <p:txBody>
          <a:bodyPr anchor="t">
            <a:noAutofit/>
          </a:bodyPr>
          <a:lstStyle>
            <a:lvl1pPr algn="l">
              <a:defRPr sz="2667" b="1">
                <a:solidFill>
                  <a:schemeClr val="tx1"/>
                </a:solidFill>
                <a:latin typeface="Arial" pitchFamily="34" charset="0"/>
                <a:cs typeface="Arial" pitchFamily="34" charset="0"/>
              </a:defRPr>
            </a:lvl1pPr>
          </a:lstStyle>
          <a:p>
            <a:r>
              <a:rPr lang="en-US"/>
              <a:t>Click to edit Master title style</a:t>
            </a:r>
            <a:endParaRPr lang="nl-NL"/>
          </a:p>
        </p:txBody>
      </p:sp>
      <p:sp>
        <p:nvSpPr>
          <p:cNvPr id="10" name="Text Placeholder 2"/>
          <p:cNvSpPr>
            <a:spLocks noGrp="1"/>
          </p:cNvSpPr>
          <p:nvPr>
            <p:ph type="body" idx="13"/>
          </p:nvPr>
        </p:nvSpPr>
        <p:spPr>
          <a:xfrm>
            <a:off x="473776" y="567731"/>
            <a:ext cx="11190843" cy="258740"/>
          </a:xfrm>
        </p:spPr>
        <p:txBody>
          <a:bodyPr anchor="b">
            <a:noAutofit/>
          </a:bodyPr>
          <a:lstStyle>
            <a:lvl1pPr marL="0" indent="0">
              <a:buNone/>
              <a:defRPr sz="1867">
                <a:solidFill>
                  <a:srgbClr val="A09587"/>
                </a:solidFill>
                <a:latin typeface="Arial Narrow"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8" name="Content Placeholder 2"/>
          <p:cNvSpPr>
            <a:spLocks noGrp="1"/>
          </p:cNvSpPr>
          <p:nvPr>
            <p:ph idx="1"/>
          </p:nvPr>
        </p:nvSpPr>
        <p:spPr>
          <a:xfrm>
            <a:off x="431371" y="1196753"/>
            <a:ext cx="11151029" cy="4929411"/>
          </a:xfrm>
        </p:spPr>
        <p:txBody>
          <a:bodyPr>
            <a:normAutofit/>
          </a:bodyPr>
          <a:lstStyle>
            <a:lvl1pPr marL="402157" indent="-402157">
              <a:lnSpc>
                <a:spcPct val="150000"/>
              </a:lnSpc>
              <a:spcBef>
                <a:spcPts val="800"/>
              </a:spcBef>
              <a:spcAft>
                <a:spcPts val="800"/>
              </a:spcAft>
              <a:buClr>
                <a:srgbClr val="A09587"/>
              </a:buClr>
              <a:buFont typeface="Arial" pitchFamily="34" charset="0"/>
              <a:buChar char="•"/>
              <a:defRPr sz="2400">
                <a:solidFill>
                  <a:schemeClr val="tx1"/>
                </a:solidFill>
                <a:latin typeface="Arial" pitchFamily="34" charset="0"/>
                <a:cs typeface="Arial" pitchFamily="34" charset="0"/>
              </a:defRPr>
            </a:lvl1pPr>
            <a:lvl2pPr marL="671983" indent="-287993">
              <a:lnSpc>
                <a:spcPct val="150000"/>
              </a:lnSpc>
              <a:spcBef>
                <a:spcPct val="0"/>
              </a:spcBef>
              <a:spcAft>
                <a:spcPts val="400"/>
              </a:spcAft>
              <a:buClr>
                <a:srgbClr val="A09587"/>
              </a:buClr>
              <a:buFont typeface="Arial" pitchFamily="34" charset="0"/>
              <a:buChar char="•"/>
              <a:defRPr sz="2133">
                <a:solidFill>
                  <a:schemeClr val="tx1"/>
                </a:solidFill>
                <a:latin typeface="Arial" pitchFamily="34" charset="0"/>
                <a:cs typeface="Arial" pitchFamily="34" charset="0"/>
              </a:defRPr>
            </a:lvl2pPr>
            <a:lvl3pPr marL="1343966" indent="-287993">
              <a:lnSpc>
                <a:spcPct val="150000"/>
              </a:lnSpc>
              <a:spcBef>
                <a:spcPct val="0"/>
              </a:spcBef>
              <a:spcAft>
                <a:spcPts val="400"/>
              </a:spcAft>
              <a:buClr>
                <a:srgbClr val="A09587"/>
              </a:buClr>
              <a:buFont typeface="Arial" pitchFamily="34" charset="0"/>
              <a:buChar char="•"/>
              <a:defRPr sz="1867">
                <a:solidFill>
                  <a:schemeClr val="tx1"/>
                </a:solidFill>
                <a:latin typeface="Arial" pitchFamily="34" charset="0"/>
                <a:cs typeface="Arial" pitchFamily="34" charset="0"/>
              </a:defRPr>
            </a:lvl3pPr>
            <a:lvl4pPr marL="2015950" indent="-287993">
              <a:lnSpc>
                <a:spcPct val="150000"/>
              </a:lnSpc>
              <a:spcBef>
                <a:spcPct val="0"/>
              </a:spcBef>
              <a:spcAft>
                <a:spcPts val="400"/>
              </a:spcAft>
              <a:buClr>
                <a:srgbClr val="A09587"/>
              </a:buClr>
              <a:buFont typeface="Arial" pitchFamily="34" charset="0"/>
              <a:buChar char="•"/>
              <a:defRPr sz="1600">
                <a:solidFill>
                  <a:schemeClr val="tx1"/>
                </a:solidFill>
                <a:latin typeface="Arial" pitchFamily="34" charset="0"/>
                <a:cs typeface="Arial" pitchFamily="34" charset="0"/>
              </a:defRPr>
            </a:lvl4pPr>
            <a:lvl5pPr marL="2783930" indent="-287993">
              <a:lnSpc>
                <a:spcPct val="150000"/>
              </a:lnSpc>
              <a:spcBef>
                <a:spcPct val="0"/>
              </a:spcBef>
              <a:spcAft>
                <a:spcPts val="400"/>
              </a:spcAft>
              <a:buClr>
                <a:srgbClr val="A09587"/>
              </a:buClr>
              <a:buFont typeface="Arial" pitchFamily="34" charset="0"/>
              <a:buChar char="•"/>
              <a:defRPr sz="16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95067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6DD9E-40D3-44E5-A516-40FB76B63E01}"/>
              </a:ext>
            </a:extLst>
          </p:cNvPr>
          <p:cNvSpPr>
            <a:spLocks noGrp="1"/>
          </p:cNvSpPr>
          <p:nvPr>
            <p:ph type="title"/>
          </p:nvPr>
        </p:nvSpPr>
        <p:spPr>
          <a:xfrm>
            <a:off x="463175" y="68627"/>
            <a:ext cx="11201444" cy="360040"/>
          </a:xfrm>
          <a:prstGeom prst="rect">
            <a:avLst/>
          </a:prstGeom>
        </p:spPr>
        <p:txBody>
          <a:bodyPr anchor="t">
            <a:noAutofit/>
          </a:bodyPr>
          <a:lstStyle>
            <a:lvl1pPr algn="l">
              <a:defRPr sz="2667" b="1">
                <a:solidFill>
                  <a:schemeClr val="tx1"/>
                </a:solidFill>
                <a:latin typeface="Arial" pitchFamily="34" charset="0"/>
                <a:cs typeface="Arial" pitchFamily="34" charset="0"/>
              </a:defRPr>
            </a:lvl1pPr>
          </a:lstStyle>
          <a:p>
            <a:r>
              <a:rPr lang="en-US"/>
              <a:t>Click to edit Master title style</a:t>
            </a:r>
            <a:endParaRPr lang="nl-NL"/>
          </a:p>
        </p:txBody>
      </p:sp>
      <p:sp>
        <p:nvSpPr>
          <p:cNvPr id="4" name="Text Placeholder 2">
            <a:extLst>
              <a:ext uri="{FF2B5EF4-FFF2-40B4-BE49-F238E27FC236}">
                <a16:creationId xmlns:a16="http://schemas.microsoft.com/office/drawing/2014/main" id="{1218789E-4BDB-405E-AE59-6C37BF4350F2}"/>
              </a:ext>
            </a:extLst>
          </p:cNvPr>
          <p:cNvSpPr>
            <a:spLocks noGrp="1"/>
          </p:cNvSpPr>
          <p:nvPr>
            <p:ph type="body" idx="13"/>
          </p:nvPr>
        </p:nvSpPr>
        <p:spPr>
          <a:xfrm>
            <a:off x="473776" y="567731"/>
            <a:ext cx="11190843" cy="258740"/>
          </a:xfrm>
        </p:spPr>
        <p:txBody>
          <a:bodyPr anchor="b">
            <a:noAutofit/>
          </a:bodyPr>
          <a:lstStyle>
            <a:lvl1pPr marL="0" indent="0">
              <a:buNone/>
              <a:defRPr sz="1867">
                <a:solidFill>
                  <a:srgbClr val="A09587"/>
                </a:solidFill>
                <a:latin typeface="Arial Narrow"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grpSp>
        <p:nvGrpSpPr>
          <p:cNvPr id="5" name="Group 4">
            <a:extLst>
              <a:ext uri="{FF2B5EF4-FFF2-40B4-BE49-F238E27FC236}">
                <a16:creationId xmlns:a16="http://schemas.microsoft.com/office/drawing/2014/main" id="{B8C03E12-218D-4C44-A7BF-C3ECBC3018FA}"/>
              </a:ext>
            </a:extLst>
          </p:cNvPr>
          <p:cNvGrpSpPr>
            <a:grpSpLocks noChangeAspect="1"/>
          </p:cNvGrpSpPr>
          <p:nvPr userDrawn="1"/>
        </p:nvGrpSpPr>
        <p:grpSpPr>
          <a:xfrm>
            <a:off x="5976768" y="1169372"/>
            <a:ext cx="1341120" cy="1341120"/>
            <a:chOff x="6311900" y="1981200"/>
            <a:chExt cx="894910" cy="894910"/>
          </a:xfrm>
        </p:grpSpPr>
        <p:pic>
          <p:nvPicPr>
            <p:cNvPr id="6" name="Picture 5" descr="A close up of a logo&#10;&#10;Description automatically generated">
              <a:extLst>
                <a:ext uri="{FF2B5EF4-FFF2-40B4-BE49-F238E27FC236}">
                  <a16:creationId xmlns:a16="http://schemas.microsoft.com/office/drawing/2014/main" id="{718EC26F-EE59-482E-91F1-F92BAD5CCD1C}"/>
                </a:ext>
              </a:extLst>
            </p:cNvPr>
            <p:cNvPicPr>
              <a:picLocks noChangeAspect="1"/>
            </p:cNvPicPr>
            <p:nvPr userDrawn="1"/>
          </p:nvPicPr>
          <p:blipFill rotWithShape="1">
            <a:blip r:embed="rId2"/>
            <a:srcRect l="19625" r="19920" b="13592"/>
            <a:stretch/>
          </p:blipFill>
          <p:spPr>
            <a:xfrm>
              <a:off x="6530755" y="2101926"/>
              <a:ext cx="457200" cy="653459"/>
            </a:xfrm>
            <a:prstGeom prst="rect">
              <a:avLst/>
            </a:prstGeom>
          </p:spPr>
        </p:pic>
        <p:sp>
          <p:nvSpPr>
            <p:cNvPr id="7" name="Oval 6">
              <a:extLst>
                <a:ext uri="{FF2B5EF4-FFF2-40B4-BE49-F238E27FC236}">
                  <a16:creationId xmlns:a16="http://schemas.microsoft.com/office/drawing/2014/main" id="{15D8E48B-2ADB-43CB-8983-3CE3FA7D5A28}"/>
                </a:ext>
              </a:extLst>
            </p:cNvPr>
            <p:cNvSpPr/>
            <p:nvPr userDrawn="1"/>
          </p:nvSpPr>
          <p:spPr>
            <a:xfrm>
              <a:off x="6311900" y="1981200"/>
              <a:ext cx="894910" cy="894910"/>
            </a:xfrm>
            <a:prstGeom prst="ellipse">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grpSp>
        <p:nvGrpSpPr>
          <p:cNvPr id="8" name="Group 7">
            <a:extLst>
              <a:ext uri="{FF2B5EF4-FFF2-40B4-BE49-F238E27FC236}">
                <a16:creationId xmlns:a16="http://schemas.microsoft.com/office/drawing/2014/main" id="{B7795FF1-7609-4D0C-B5A3-41FD69400D56}"/>
              </a:ext>
            </a:extLst>
          </p:cNvPr>
          <p:cNvGrpSpPr>
            <a:grpSpLocks noChangeAspect="1"/>
          </p:cNvGrpSpPr>
          <p:nvPr userDrawn="1"/>
        </p:nvGrpSpPr>
        <p:grpSpPr>
          <a:xfrm>
            <a:off x="5976768" y="3130716"/>
            <a:ext cx="1341120" cy="1341120"/>
            <a:chOff x="6311900" y="3166622"/>
            <a:chExt cx="894910" cy="894910"/>
          </a:xfrm>
        </p:grpSpPr>
        <p:pic>
          <p:nvPicPr>
            <p:cNvPr id="9" name="Picture 8" descr="A close up of a logo&#10;&#10;Description automatically generated">
              <a:extLst>
                <a:ext uri="{FF2B5EF4-FFF2-40B4-BE49-F238E27FC236}">
                  <a16:creationId xmlns:a16="http://schemas.microsoft.com/office/drawing/2014/main" id="{B70A8770-EA88-45A3-B3AB-F91D9A08A1F9}"/>
                </a:ext>
              </a:extLst>
            </p:cNvPr>
            <p:cNvPicPr>
              <a:picLocks noChangeAspect="1"/>
            </p:cNvPicPr>
            <p:nvPr userDrawn="1"/>
          </p:nvPicPr>
          <p:blipFill rotWithShape="1">
            <a:blip r:embed="rId3"/>
            <a:srcRect l="17451" r="16297" b="15017"/>
            <a:stretch/>
          </p:blipFill>
          <p:spPr>
            <a:xfrm>
              <a:off x="6502725" y="3284893"/>
              <a:ext cx="513260" cy="658368"/>
            </a:xfrm>
            <a:prstGeom prst="rect">
              <a:avLst/>
            </a:prstGeom>
          </p:spPr>
        </p:pic>
        <p:sp>
          <p:nvSpPr>
            <p:cNvPr id="10" name="Oval 9">
              <a:extLst>
                <a:ext uri="{FF2B5EF4-FFF2-40B4-BE49-F238E27FC236}">
                  <a16:creationId xmlns:a16="http://schemas.microsoft.com/office/drawing/2014/main" id="{D1009BC4-623E-41D7-9D8D-533491B4307C}"/>
                </a:ext>
              </a:extLst>
            </p:cNvPr>
            <p:cNvSpPr/>
            <p:nvPr userDrawn="1"/>
          </p:nvSpPr>
          <p:spPr>
            <a:xfrm>
              <a:off x="6311900" y="3166622"/>
              <a:ext cx="894910" cy="894910"/>
            </a:xfrm>
            <a:prstGeom prst="ellipse">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grpSp>
        <p:nvGrpSpPr>
          <p:cNvPr id="11" name="Group 10">
            <a:extLst>
              <a:ext uri="{FF2B5EF4-FFF2-40B4-BE49-F238E27FC236}">
                <a16:creationId xmlns:a16="http://schemas.microsoft.com/office/drawing/2014/main" id="{B7EFB4CD-28CE-4E4E-8C46-9E814E8389BB}"/>
              </a:ext>
            </a:extLst>
          </p:cNvPr>
          <p:cNvGrpSpPr>
            <a:grpSpLocks noChangeAspect="1"/>
          </p:cNvGrpSpPr>
          <p:nvPr userDrawn="1"/>
        </p:nvGrpSpPr>
        <p:grpSpPr>
          <a:xfrm>
            <a:off x="5976768" y="5092059"/>
            <a:ext cx="1341120" cy="1341120"/>
            <a:chOff x="6342063" y="4349839"/>
            <a:chExt cx="894910" cy="894910"/>
          </a:xfrm>
        </p:grpSpPr>
        <p:pic>
          <p:nvPicPr>
            <p:cNvPr id="12" name="Picture 11" descr="A close up of a sign&#10;&#10;Description automatically generated">
              <a:extLst>
                <a:ext uri="{FF2B5EF4-FFF2-40B4-BE49-F238E27FC236}">
                  <a16:creationId xmlns:a16="http://schemas.microsoft.com/office/drawing/2014/main" id="{EE4D7D95-55AF-4C3C-B47D-FFE5592A5B96}"/>
                </a:ext>
              </a:extLst>
            </p:cNvPr>
            <p:cNvPicPr>
              <a:picLocks noChangeAspect="1"/>
            </p:cNvPicPr>
            <p:nvPr userDrawn="1"/>
          </p:nvPicPr>
          <p:blipFill rotWithShape="1">
            <a:blip r:embed="rId4"/>
            <a:srcRect l="7639" r="7778" b="14722"/>
            <a:stretch/>
          </p:blipFill>
          <p:spPr>
            <a:xfrm>
              <a:off x="6482065" y="4468110"/>
              <a:ext cx="653007" cy="658368"/>
            </a:xfrm>
            <a:prstGeom prst="rect">
              <a:avLst/>
            </a:prstGeom>
          </p:spPr>
        </p:pic>
        <p:sp>
          <p:nvSpPr>
            <p:cNvPr id="13" name="Oval 12">
              <a:extLst>
                <a:ext uri="{FF2B5EF4-FFF2-40B4-BE49-F238E27FC236}">
                  <a16:creationId xmlns:a16="http://schemas.microsoft.com/office/drawing/2014/main" id="{8B8B5697-15E1-491F-ACC6-F7F628417017}"/>
                </a:ext>
              </a:extLst>
            </p:cNvPr>
            <p:cNvSpPr/>
            <p:nvPr userDrawn="1"/>
          </p:nvSpPr>
          <p:spPr>
            <a:xfrm>
              <a:off x="6342063" y="4349839"/>
              <a:ext cx="894910" cy="894910"/>
            </a:xfrm>
            <a:prstGeom prst="ellipse">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sp>
        <p:nvSpPr>
          <p:cNvPr id="14" name="Picture Placeholder 19">
            <a:extLst>
              <a:ext uri="{FF2B5EF4-FFF2-40B4-BE49-F238E27FC236}">
                <a16:creationId xmlns:a16="http://schemas.microsoft.com/office/drawing/2014/main" id="{C2220637-8828-4975-87B3-A66DDF929F42}"/>
              </a:ext>
            </a:extLst>
          </p:cNvPr>
          <p:cNvSpPr>
            <a:spLocks noGrp="1" noChangeAspect="1"/>
          </p:cNvSpPr>
          <p:nvPr>
            <p:ph type="pic" sz="quarter" idx="10"/>
          </p:nvPr>
        </p:nvSpPr>
        <p:spPr>
          <a:xfrm>
            <a:off x="143340" y="1489659"/>
            <a:ext cx="5183069" cy="4623232"/>
          </a:xfrm>
          <a:prstGeom prst="rect">
            <a:avLst/>
          </a:prstGeom>
        </p:spPr>
        <p:txBody>
          <a:bodyPr/>
          <a:lstStyle/>
          <a:p>
            <a:endParaRPr lang="en-CA" dirty="0"/>
          </a:p>
        </p:txBody>
      </p:sp>
      <p:sp>
        <p:nvSpPr>
          <p:cNvPr id="15" name="TextBox 14">
            <a:extLst>
              <a:ext uri="{FF2B5EF4-FFF2-40B4-BE49-F238E27FC236}">
                <a16:creationId xmlns:a16="http://schemas.microsoft.com/office/drawing/2014/main" id="{C67FE93D-37A9-4BF2-BA9A-9D26403FA259}"/>
              </a:ext>
            </a:extLst>
          </p:cNvPr>
          <p:cNvSpPr txBox="1"/>
          <p:nvPr userDrawn="1"/>
        </p:nvSpPr>
        <p:spPr>
          <a:xfrm>
            <a:off x="7298868" y="952917"/>
            <a:ext cx="2424062" cy="461665"/>
          </a:xfrm>
          <a:prstGeom prst="rect">
            <a:avLst/>
          </a:prstGeom>
          <a:noFill/>
        </p:spPr>
        <p:txBody>
          <a:bodyPr wrap="none" rtlCol="0">
            <a:spAutoFit/>
          </a:bodyPr>
          <a:lstStyle/>
          <a:p>
            <a:r>
              <a:rPr lang="en-CA" sz="2400" b="1" dirty="0">
                <a:solidFill>
                  <a:srgbClr val="DE4726"/>
                </a:solidFill>
              </a:rPr>
              <a:t>THE PROBLEM</a:t>
            </a:r>
          </a:p>
        </p:txBody>
      </p:sp>
      <p:sp>
        <p:nvSpPr>
          <p:cNvPr id="16" name="TextBox 15">
            <a:extLst>
              <a:ext uri="{FF2B5EF4-FFF2-40B4-BE49-F238E27FC236}">
                <a16:creationId xmlns:a16="http://schemas.microsoft.com/office/drawing/2014/main" id="{80C3E15C-BDE6-4A65-928E-61FE2143A3B8}"/>
              </a:ext>
            </a:extLst>
          </p:cNvPr>
          <p:cNvSpPr txBox="1"/>
          <p:nvPr userDrawn="1"/>
        </p:nvSpPr>
        <p:spPr>
          <a:xfrm>
            <a:off x="7298868" y="2924982"/>
            <a:ext cx="2473754" cy="461665"/>
          </a:xfrm>
          <a:prstGeom prst="rect">
            <a:avLst/>
          </a:prstGeom>
          <a:noFill/>
        </p:spPr>
        <p:txBody>
          <a:bodyPr wrap="none" rtlCol="0">
            <a:spAutoFit/>
          </a:bodyPr>
          <a:lstStyle/>
          <a:p>
            <a:r>
              <a:rPr lang="en-CA" sz="2400" b="1">
                <a:solidFill>
                  <a:srgbClr val="DE4726"/>
                </a:solidFill>
              </a:rPr>
              <a:t>THE SOLUTION</a:t>
            </a:r>
          </a:p>
        </p:txBody>
      </p:sp>
      <p:sp>
        <p:nvSpPr>
          <p:cNvPr id="17" name="TextBox 16">
            <a:extLst>
              <a:ext uri="{FF2B5EF4-FFF2-40B4-BE49-F238E27FC236}">
                <a16:creationId xmlns:a16="http://schemas.microsoft.com/office/drawing/2014/main" id="{0737B9E4-C14D-469B-B81E-B762EFC41E3F}"/>
              </a:ext>
            </a:extLst>
          </p:cNvPr>
          <p:cNvSpPr txBox="1"/>
          <p:nvPr userDrawn="1"/>
        </p:nvSpPr>
        <p:spPr>
          <a:xfrm>
            <a:off x="7298868" y="4897048"/>
            <a:ext cx="1705916" cy="461665"/>
          </a:xfrm>
          <a:prstGeom prst="rect">
            <a:avLst/>
          </a:prstGeom>
          <a:noFill/>
        </p:spPr>
        <p:txBody>
          <a:bodyPr wrap="none" rtlCol="0">
            <a:spAutoFit/>
          </a:bodyPr>
          <a:lstStyle/>
          <a:p>
            <a:r>
              <a:rPr lang="en-CA" sz="2400" b="1">
                <a:solidFill>
                  <a:srgbClr val="DE4726"/>
                </a:solidFill>
              </a:rPr>
              <a:t>BENEFITS</a:t>
            </a:r>
          </a:p>
        </p:txBody>
      </p:sp>
      <p:sp>
        <p:nvSpPr>
          <p:cNvPr id="18" name="Text Placeholder 27">
            <a:extLst>
              <a:ext uri="{FF2B5EF4-FFF2-40B4-BE49-F238E27FC236}">
                <a16:creationId xmlns:a16="http://schemas.microsoft.com/office/drawing/2014/main" id="{730EA1FE-5FB2-40B0-BEE4-DBDB1CF1A8DE}"/>
              </a:ext>
            </a:extLst>
          </p:cNvPr>
          <p:cNvSpPr>
            <a:spLocks noGrp="1"/>
          </p:cNvSpPr>
          <p:nvPr>
            <p:ph type="body" sz="quarter" idx="11"/>
          </p:nvPr>
        </p:nvSpPr>
        <p:spPr>
          <a:xfrm>
            <a:off x="7476668" y="1446099"/>
            <a:ext cx="4716201" cy="1341120"/>
          </a:xfrm>
        </p:spPr>
        <p:txBody>
          <a:bodyPr>
            <a:normAutofit/>
          </a:bodyPr>
          <a:lstStyle>
            <a:lvl1pPr marL="228594" indent="-228594">
              <a:buFont typeface="Arial" panose="020B0604020202020204" pitchFamily="34" charset="0"/>
              <a:buChar char="•"/>
              <a:defRPr sz="1867"/>
            </a:lvl1pPr>
          </a:lstStyle>
          <a:p>
            <a:pPr lvl="0"/>
            <a:r>
              <a:rPr lang="en-US" dirty="0"/>
              <a:t>Click to edit Master text styles</a:t>
            </a:r>
          </a:p>
        </p:txBody>
      </p:sp>
      <p:sp>
        <p:nvSpPr>
          <p:cNvPr id="19" name="Text Placeholder 27">
            <a:extLst>
              <a:ext uri="{FF2B5EF4-FFF2-40B4-BE49-F238E27FC236}">
                <a16:creationId xmlns:a16="http://schemas.microsoft.com/office/drawing/2014/main" id="{5FD0F989-25FB-4F6B-8455-B2199EC81450}"/>
              </a:ext>
            </a:extLst>
          </p:cNvPr>
          <p:cNvSpPr>
            <a:spLocks noGrp="1"/>
          </p:cNvSpPr>
          <p:nvPr>
            <p:ph type="body" sz="quarter" idx="12"/>
          </p:nvPr>
        </p:nvSpPr>
        <p:spPr>
          <a:xfrm>
            <a:off x="7476668" y="3413544"/>
            <a:ext cx="4716200" cy="1341120"/>
          </a:xfrm>
        </p:spPr>
        <p:txBody>
          <a:bodyPr>
            <a:normAutofit/>
          </a:bodyPr>
          <a:lstStyle>
            <a:lvl1pPr marL="228594" indent="-228594">
              <a:buFont typeface="Arial" panose="020B0604020202020204" pitchFamily="34" charset="0"/>
              <a:buChar char="•"/>
              <a:defRPr sz="1867"/>
            </a:lvl1pPr>
          </a:lstStyle>
          <a:p>
            <a:pPr lvl="0"/>
            <a:r>
              <a:rPr lang="en-US" dirty="0"/>
              <a:t>Click to edit Master text styles</a:t>
            </a:r>
          </a:p>
        </p:txBody>
      </p:sp>
      <p:sp>
        <p:nvSpPr>
          <p:cNvPr id="20" name="Text Placeholder 27">
            <a:extLst>
              <a:ext uri="{FF2B5EF4-FFF2-40B4-BE49-F238E27FC236}">
                <a16:creationId xmlns:a16="http://schemas.microsoft.com/office/drawing/2014/main" id="{63DAD049-7711-41B5-BB2C-606EF8612128}"/>
              </a:ext>
            </a:extLst>
          </p:cNvPr>
          <p:cNvSpPr>
            <a:spLocks noGrp="1"/>
          </p:cNvSpPr>
          <p:nvPr>
            <p:ph type="body" sz="quarter" idx="14"/>
          </p:nvPr>
        </p:nvSpPr>
        <p:spPr>
          <a:xfrm>
            <a:off x="7476668" y="5380988"/>
            <a:ext cx="4716200" cy="1341120"/>
          </a:xfrm>
        </p:spPr>
        <p:txBody>
          <a:bodyPr>
            <a:normAutofit/>
          </a:bodyPr>
          <a:lstStyle>
            <a:lvl1pPr marL="228594" indent="-228594">
              <a:buFont typeface="Arial" panose="020B0604020202020204" pitchFamily="34" charset="0"/>
              <a:buChar char="•"/>
              <a:defRPr sz="1867"/>
            </a:lvl1pPr>
          </a:lstStyle>
          <a:p>
            <a:pPr lvl="0"/>
            <a:r>
              <a:rPr lang="en-US" dirty="0"/>
              <a:t>Click to edit Master text styles</a:t>
            </a:r>
          </a:p>
        </p:txBody>
      </p:sp>
    </p:spTree>
    <p:extLst>
      <p:ext uri="{BB962C8B-B14F-4D97-AF65-F5344CB8AC3E}">
        <p14:creationId xmlns:p14="http://schemas.microsoft.com/office/powerpoint/2010/main" val="277126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63179" y="68627"/>
            <a:ext cx="11201444" cy="360040"/>
          </a:xfrm>
          <a:prstGeom prst="rect">
            <a:avLst/>
          </a:prstGeom>
        </p:spPr>
        <p:txBody>
          <a:bodyPr anchor="t">
            <a:noAutofit/>
          </a:bodyPr>
          <a:lstStyle>
            <a:lvl1pPr algn="l">
              <a:defRPr sz="2667" b="1">
                <a:solidFill>
                  <a:schemeClr val="tx1"/>
                </a:solidFill>
                <a:latin typeface="Arial" pitchFamily="34" charset="0"/>
                <a:cs typeface="Arial" pitchFamily="34" charset="0"/>
              </a:defRPr>
            </a:lvl1pPr>
          </a:lstStyle>
          <a:p>
            <a:r>
              <a:rPr lang="en-US" dirty="0"/>
              <a:t>Click to edit </a:t>
            </a:r>
            <a:r>
              <a:rPr lang="en-US" dirty="0" err="1"/>
              <a:t>Maer</a:t>
            </a:r>
            <a:r>
              <a:rPr lang="en-US" dirty="0"/>
              <a:t> title style</a:t>
            </a:r>
            <a:endParaRPr lang="nl-NL" dirty="0"/>
          </a:p>
        </p:txBody>
      </p:sp>
      <p:sp>
        <p:nvSpPr>
          <p:cNvPr id="10" name="Text Placeholder 2"/>
          <p:cNvSpPr>
            <a:spLocks noGrp="1"/>
          </p:cNvSpPr>
          <p:nvPr>
            <p:ph type="body" idx="13"/>
          </p:nvPr>
        </p:nvSpPr>
        <p:spPr>
          <a:xfrm>
            <a:off x="473777" y="567731"/>
            <a:ext cx="11190843" cy="258740"/>
          </a:xfrm>
          <a:prstGeom prst="rect">
            <a:avLst/>
          </a:prstGeom>
        </p:spPr>
        <p:txBody>
          <a:bodyPr anchor="b">
            <a:noAutofit/>
          </a:bodyPr>
          <a:lstStyle>
            <a:lvl1pPr marL="0" indent="0">
              <a:buNone/>
              <a:defRPr sz="1867">
                <a:solidFill>
                  <a:srgbClr val="A09587"/>
                </a:solidFill>
                <a:latin typeface="Arial Narrow" pitchFamily="34" charset="0"/>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a:t>Click to edit Master text styles</a:t>
            </a:r>
          </a:p>
        </p:txBody>
      </p:sp>
      <p:sp>
        <p:nvSpPr>
          <p:cNvPr id="8" name="Content Placeholder 2"/>
          <p:cNvSpPr>
            <a:spLocks noGrp="1"/>
          </p:cNvSpPr>
          <p:nvPr>
            <p:ph idx="1"/>
          </p:nvPr>
        </p:nvSpPr>
        <p:spPr>
          <a:xfrm>
            <a:off x="463180" y="697101"/>
            <a:ext cx="11151029" cy="4929411"/>
          </a:xfrm>
          <a:prstGeom prst="rect">
            <a:avLst/>
          </a:prstGeom>
          <a:ln>
            <a:noFill/>
          </a:ln>
        </p:spPr>
        <p:txBody>
          <a:bodyPr>
            <a:normAutofit/>
          </a:bodyPr>
          <a:lstStyle>
            <a:lvl1pPr marL="402137" indent="-402137">
              <a:lnSpc>
                <a:spcPct val="150000"/>
              </a:lnSpc>
              <a:spcBef>
                <a:spcPts val="800"/>
              </a:spcBef>
              <a:spcAft>
                <a:spcPts val="800"/>
              </a:spcAft>
              <a:buClr>
                <a:srgbClr val="A09587"/>
              </a:buClr>
              <a:buFont typeface="Arial" pitchFamily="34" charset="0"/>
              <a:buChar char="•"/>
              <a:defRPr sz="2400">
                <a:solidFill>
                  <a:schemeClr val="tx1"/>
                </a:solidFill>
                <a:latin typeface="Arial" pitchFamily="34" charset="0"/>
                <a:cs typeface="Arial" pitchFamily="34" charset="0"/>
              </a:defRPr>
            </a:lvl1pPr>
            <a:lvl2pPr marL="671950" indent="-287979">
              <a:lnSpc>
                <a:spcPct val="150000"/>
              </a:lnSpc>
              <a:spcBef>
                <a:spcPct val="0"/>
              </a:spcBef>
              <a:spcAft>
                <a:spcPts val="400"/>
              </a:spcAft>
              <a:buClr>
                <a:srgbClr val="A09587"/>
              </a:buClr>
              <a:buFont typeface="Arial" pitchFamily="34" charset="0"/>
              <a:buChar char="•"/>
              <a:defRPr sz="2133">
                <a:solidFill>
                  <a:schemeClr val="tx1"/>
                </a:solidFill>
                <a:latin typeface="Arial" pitchFamily="34" charset="0"/>
                <a:cs typeface="Arial" pitchFamily="34" charset="0"/>
              </a:defRPr>
            </a:lvl2pPr>
            <a:lvl3pPr marL="1343900" indent="-287979">
              <a:lnSpc>
                <a:spcPct val="150000"/>
              </a:lnSpc>
              <a:spcBef>
                <a:spcPct val="0"/>
              </a:spcBef>
              <a:spcAft>
                <a:spcPts val="400"/>
              </a:spcAft>
              <a:buClr>
                <a:srgbClr val="A09587"/>
              </a:buClr>
              <a:buFont typeface="Arial" pitchFamily="34" charset="0"/>
              <a:buChar char="•"/>
              <a:defRPr sz="1867">
                <a:solidFill>
                  <a:schemeClr val="tx1"/>
                </a:solidFill>
                <a:latin typeface="Arial" pitchFamily="34" charset="0"/>
                <a:cs typeface="Arial" pitchFamily="34" charset="0"/>
              </a:defRPr>
            </a:lvl3pPr>
            <a:lvl4pPr marL="2015850" indent="-287979">
              <a:lnSpc>
                <a:spcPct val="150000"/>
              </a:lnSpc>
              <a:spcBef>
                <a:spcPct val="0"/>
              </a:spcBef>
              <a:spcAft>
                <a:spcPts val="400"/>
              </a:spcAft>
              <a:buClr>
                <a:srgbClr val="A09587"/>
              </a:buClr>
              <a:buFont typeface="Arial" pitchFamily="34" charset="0"/>
              <a:buChar char="•"/>
              <a:defRPr sz="1600">
                <a:solidFill>
                  <a:schemeClr val="tx1"/>
                </a:solidFill>
                <a:latin typeface="Arial" pitchFamily="34" charset="0"/>
                <a:cs typeface="Arial" pitchFamily="34" charset="0"/>
              </a:defRPr>
            </a:lvl4pPr>
            <a:lvl5pPr marL="2783792" indent="-287979">
              <a:lnSpc>
                <a:spcPct val="150000"/>
              </a:lnSpc>
              <a:spcBef>
                <a:spcPct val="0"/>
              </a:spcBef>
              <a:spcAft>
                <a:spcPts val="400"/>
              </a:spcAft>
              <a:buClr>
                <a:srgbClr val="A09587"/>
              </a:buClr>
              <a:buFont typeface="Arial" pitchFamily="34" charset="0"/>
              <a:buChar char="•"/>
              <a:defRPr sz="16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569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Calibri Light (En-têtes)"/>
              </a:defRPr>
            </a:lvl1pPr>
          </a:lstStyle>
          <a:p>
            <a:r>
              <a:rPr lang="fr-FR" dirty="0"/>
              <a:t>Modifiez le style du titre</a:t>
            </a:r>
          </a:p>
        </p:txBody>
      </p:sp>
      <p:sp>
        <p:nvSpPr>
          <p:cNvPr id="7" name="Espace réservé du contenu 6"/>
          <p:cNvSpPr>
            <a:spLocks noGrp="1"/>
          </p:cNvSpPr>
          <p:nvPr>
            <p:ph sz="quarter" idx="13"/>
          </p:nvPr>
        </p:nvSpPr>
        <p:spPr>
          <a:xfrm>
            <a:off x="1987550" y="1809750"/>
            <a:ext cx="9964738" cy="4208463"/>
          </a:xfrm>
        </p:spPr>
        <p:txBody>
          <a:bodyPr/>
          <a:lstStyle>
            <a:lvl1pPr>
              <a:defRPr>
                <a:solidFill>
                  <a:srgbClr val="368FAD"/>
                </a:solidFill>
                <a:latin typeface="+mj-lt"/>
              </a:defRPr>
            </a:lvl1pPr>
            <a:lvl2pPr>
              <a:defRPr sz="2000" b="1">
                <a:solidFill>
                  <a:schemeClr val="tx1">
                    <a:lumMod val="65000"/>
                    <a:lumOff val="35000"/>
                  </a:schemeClr>
                </a:solidFill>
                <a:latin typeface="+mn-lt"/>
              </a:defRPr>
            </a:lvl2pPr>
            <a:lvl3pPr>
              <a:defRPr sz="1800">
                <a:solidFill>
                  <a:schemeClr val="tx1">
                    <a:lumMod val="65000"/>
                    <a:lumOff val="35000"/>
                  </a:schemeClr>
                </a:solidFill>
                <a:latin typeface="+mn-lt"/>
              </a:defRPr>
            </a:lvl3pPr>
            <a:lvl4pPr>
              <a:defRPr sz="1600" b="1">
                <a:solidFill>
                  <a:schemeClr val="tx1">
                    <a:lumMod val="65000"/>
                    <a:lumOff val="35000"/>
                  </a:schemeClr>
                </a:solidFill>
                <a:latin typeface="+mn-lt"/>
              </a:defRPr>
            </a:lvl4pPr>
            <a:lvl5pPr>
              <a:defRPr>
                <a:solidFill>
                  <a:srgbClr val="368FAD"/>
                </a:solidFill>
                <a:latin typeface="+mj-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2">
            <a:extLst>
              <a:ext uri="{FF2B5EF4-FFF2-40B4-BE49-F238E27FC236}">
                <a16:creationId xmlns:a16="http://schemas.microsoft.com/office/drawing/2014/main" id="{1A769E41-F9D0-4772-BD06-FB9E2FADF3FB}"/>
              </a:ext>
            </a:extLst>
          </p:cNvPr>
          <p:cNvSpPr>
            <a:spLocks noGrp="1"/>
          </p:cNvSpPr>
          <p:nvPr>
            <p:ph type="dt" sz="half" idx="14"/>
          </p:nvPr>
        </p:nvSpPr>
        <p:spPr/>
        <p:txBody>
          <a:bodyPr/>
          <a:lstStyle>
            <a:lvl1pPr>
              <a:defRPr/>
            </a:lvl1pPr>
          </a:lstStyle>
          <a:p>
            <a:pPr>
              <a:defRPr/>
            </a:pPr>
            <a:fld id="{17E12FA9-E689-4349-B193-59170FB19ADD}" type="datetimeFigureOut">
              <a:rPr lang="fr-FR"/>
              <a:pPr>
                <a:defRPr/>
              </a:pPr>
              <a:t>18/04/2022</a:t>
            </a:fld>
            <a:endParaRPr lang="fr-FR"/>
          </a:p>
        </p:txBody>
      </p:sp>
      <p:sp>
        <p:nvSpPr>
          <p:cNvPr id="5" name="Espace réservé du pied de page 3">
            <a:extLst>
              <a:ext uri="{FF2B5EF4-FFF2-40B4-BE49-F238E27FC236}">
                <a16:creationId xmlns:a16="http://schemas.microsoft.com/office/drawing/2014/main" id="{E0E6447E-4D5F-4AFB-9516-C8DDDCA4B920}"/>
              </a:ext>
            </a:extLst>
          </p:cNvPr>
          <p:cNvSpPr>
            <a:spLocks noGrp="1"/>
          </p:cNvSpPr>
          <p:nvPr>
            <p:ph type="ftr" sz="quarter" idx="15"/>
          </p:nvPr>
        </p:nvSpPr>
        <p:spPr/>
        <p:txBody>
          <a:bodyPr/>
          <a:lstStyle>
            <a:lvl1pPr>
              <a:defRPr/>
            </a:lvl1pPr>
          </a:lstStyle>
          <a:p>
            <a:pPr>
              <a:defRPr/>
            </a:pPr>
            <a:endParaRPr lang="fr-FR"/>
          </a:p>
        </p:txBody>
      </p:sp>
      <p:sp>
        <p:nvSpPr>
          <p:cNvPr id="6" name="Espace réservé du numéro de diapositive 4">
            <a:extLst>
              <a:ext uri="{FF2B5EF4-FFF2-40B4-BE49-F238E27FC236}">
                <a16:creationId xmlns:a16="http://schemas.microsoft.com/office/drawing/2014/main" id="{033F1312-D007-4142-91D4-6B50B2B1F5BF}"/>
              </a:ext>
            </a:extLst>
          </p:cNvPr>
          <p:cNvSpPr>
            <a:spLocks noGrp="1"/>
          </p:cNvSpPr>
          <p:nvPr>
            <p:ph type="sldNum" sz="quarter" idx="16"/>
          </p:nvPr>
        </p:nvSpPr>
        <p:spPr>
          <a:xfrm>
            <a:off x="9077325" y="6253163"/>
            <a:ext cx="2743200" cy="365125"/>
          </a:xfrm>
        </p:spPr>
        <p:txBody>
          <a:bodyPr/>
          <a:lstStyle>
            <a:lvl1pPr>
              <a:defRPr sz="1400" smtClean="0">
                <a:solidFill>
                  <a:schemeClr val="bg1"/>
                </a:solidFill>
                <a:latin typeface="Vinci Sans Medium"/>
              </a:defRPr>
            </a:lvl1pPr>
          </a:lstStyle>
          <a:p>
            <a:pPr>
              <a:defRPr/>
            </a:pPr>
            <a:fld id="{EE676C9F-EB42-4DAC-BE34-73936FC464D1}" type="slidenum">
              <a:rPr lang="fr-FR" altLang="es-PE"/>
              <a:pPr>
                <a:defRPr/>
              </a:pPr>
              <a:t>‹Nº›</a:t>
            </a:fld>
            <a:endParaRPr lang="fr-FR" altLang="es-PE"/>
          </a:p>
        </p:txBody>
      </p:sp>
    </p:spTree>
    <p:extLst>
      <p:ext uri="{BB962C8B-B14F-4D97-AF65-F5344CB8AC3E}">
        <p14:creationId xmlns:p14="http://schemas.microsoft.com/office/powerpoint/2010/main" val="422019364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3" name="Picture 2" descr="C:\Users\Richard\Dropbox\Frontwise\Projecten\TenCate\2012-04-17 - PresentationProject\images\TC_waveline2.png"/>
          <p:cNvPicPr>
            <a:picLocks noChangeAspect="1" noChangeArrowheads="1"/>
          </p:cNvPicPr>
          <p:nvPr userDrawn="1"/>
        </p:nvPicPr>
        <p:blipFill>
          <a:blip r:embed="rId7" cstate="print"/>
          <a:srcRect/>
          <a:stretch>
            <a:fillRect/>
          </a:stretch>
        </p:blipFill>
        <p:spPr>
          <a:xfrm>
            <a:off x="0" y="849601"/>
            <a:ext cx="12192000" cy="446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5B9AC76-B4F4-4B44-8425-1152940A49B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1371" y="6501341"/>
            <a:ext cx="3251200" cy="239499"/>
          </a:xfrm>
          <a:prstGeom prst="rect">
            <a:avLst/>
          </a:prstGeom>
        </p:spPr>
      </p:pic>
    </p:spTree>
    <p:extLst>
      <p:ext uri="{BB962C8B-B14F-4D97-AF65-F5344CB8AC3E}">
        <p14:creationId xmlns:p14="http://schemas.microsoft.com/office/powerpoint/2010/main" val="2832153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8" r:id="rId5"/>
  </p:sldLayoutIdLst>
  <p:txStyles>
    <p:titleStyle>
      <a:lvl1pPr algn="l" defTabSz="1219170" rtl="0" eaLnBrk="1" latinLnBrk="0" hangingPunct="1">
        <a:spcBef>
          <a:spcPct val="0"/>
        </a:spcBef>
        <a:buNone/>
        <a:defRPr sz="26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0.png"/><Relationship Id="rId7" Type="http://schemas.openxmlformats.org/officeDocument/2006/relationships/image" Target="../media/image58.png"/><Relationship Id="rId12" Type="http://schemas.openxmlformats.org/officeDocument/2006/relationships/image" Target="../media/image6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41.png"/><Relationship Id="rId9"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7.wmf"/><Relationship Id="rId11" Type="http://schemas.openxmlformats.org/officeDocument/2006/relationships/image" Target="../media/image71.png"/><Relationship Id="rId5" Type="http://schemas.openxmlformats.org/officeDocument/2006/relationships/oleObject" Target="../embeddings/oleObject2.bin"/><Relationship Id="rId10" Type="http://schemas.openxmlformats.org/officeDocument/2006/relationships/image" Target="../media/image70.png"/><Relationship Id="rId4" Type="http://schemas.openxmlformats.org/officeDocument/2006/relationships/image" Target="../media/image66.wmf"/><Relationship Id="rId9" Type="http://schemas.openxmlformats.org/officeDocument/2006/relationships/image" Target="../media/image69.jpe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s/coche-amarillo-png-967387/"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s/coche-amarillo-png-967387/"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a:extLst>
              <a:ext uri="{FF2B5EF4-FFF2-40B4-BE49-F238E27FC236}">
                <a16:creationId xmlns:a16="http://schemas.microsoft.com/office/drawing/2014/main" id="{73EA9C4D-32EC-4F92-8DD1-037C1E931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F8AEF578-0D42-4984-B8C1-963455E9FB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1372" y="225425"/>
            <a:ext cx="8469255" cy="623886"/>
          </a:xfrm>
          <a:prstGeom prst="rect">
            <a:avLst/>
          </a:prstGeom>
        </p:spPr>
      </p:pic>
      <p:sp>
        <p:nvSpPr>
          <p:cNvPr id="12" name="Título 1">
            <a:extLst>
              <a:ext uri="{FF2B5EF4-FFF2-40B4-BE49-F238E27FC236}">
                <a16:creationId xmlns:a16="http://schemas.microsoft.com/office/drawing/2014/main" id="{4C67536F-2E25-46FA-AF43-33F233221F13}"/>
              </a:ext>
            </a:extLst>
          </p:cNvPr>
          <p:cNvSpPr txBox="1">
            <a:spLocks/>
          </p:cNvSpPr>
          <p:nvPr/>
        </p:nvSpPr>
        <p:spPr>
          <a:xfrm>
            <a:off x="-1" y="4229366"/>
            <a:ext cx="12192000" cy="1373412"/>
          </a:xfrm>
          <a:prstGeom prst="rect">
            <a:avLst/>
          </a:prstGeom>
          <a:solidFill>
            <a:schemeClr val="bg1">
              <a:lumMod val="85000"/>
              <a:alpha val="60000"/>
            </a:schemeClr>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es-ES" b="1" dirty="0">
                <a:cs typeface="Arial" panose="020B0604020202020204" pitchFamily="34" charset="0"/>
              </a:rPr>
              <a:t>TALLER DE MUROS MECÁNICAMENTE ESTABILIZADOS</a:t>
            </a:r>
          </a:p>
          <a:p>
            <a:pPr algn="ctr"/>
            <a:r>
              <a:rPr lang="es-ES" b="1" dirty="0">
                <a:cs typeface="Arial" panose="020B0604020202020204" pitchFamily="34" charset="0"/>
              </a:rPr>
              <a:t>MÓDULO 3</a:t>
            </a:r>
            <a:endParaRPr lang="es-PE" b="1" dirty="0">
              <a:cs typeface="Arial" panose="020B0604020202020204" pitchFamily="34" charset="0"/>
            </a:endParaRPr>
          </a:p>
        </p:txBody>
      </p:sp>
      <p:sp>
        <p:nvSpPr>
          <p:cNvPr id="2" name="CuadroTexto 1">
            <a:extLst>
              <a:ext uri="{FF2B5EF4-FFF2-40B4-BE49-F238E27FC236}">
                <a16:creationId xmlns:a16="http://schemas.microsoft.com/office/drawing/2014/main" id="{7E7D2CD4-38C4-4FF7-8AA2-BBFC8A727D8B}"/>
              </a:ext>
            </a:extLst>
          </p:cNvPr>
          <p:cNvSpPr txBox="1"/>
          <p:nvPr/>
        </p:nvSpPr>
        <p:spPr>
          <a:xfrm>
            <a:off x="158467" y="5870751"/>
            <a:ext cx="3405809" cy="646331"/>
          </a:xfrm>
          <a:prstGeom prst="rect">
            <a:avLst/>
          </a:prstGeom>
          <a:noFill/>
        </p:spPr>
        <p:txBody>
          <a:bodyPr wrap="square" rtlCol="0">
            <a:spAutoFit/>
          </a:bodyPr>
          <a:lstStyle/>
          <a:p>
            <a:r>
              <a:rPr lang="es-PE" b="1" dirty="0">
                <a:solidFill>
                  <a:schemeClr val="bg1"/>
                </a:solidFill>
              </a:rPr>
              <a:t>Ing. Wilfredo Rodríguez</a:t>
            </a:r>
          </a:p>
          <a:p>
            <a:r>
              <a:rPr lang="es-PE" b="1" dirty="0">
                <a:solidFill>
                  <a:schemeClr val="bg1"/>
                </a:solidFill>
              </a:rPr>
              <a:t>EBM </a:t>
            </a:r>
            <a:r>
              <a:rPr lang="es-PE" b="1" dirty="0" err="1">
                <a:solidFill>
                  <a:schemeClr val="bg1"/>
                </a:solidFill>
              </a:rPr>
              <a:t>Tencate</a:t>
            </a:r>
            <a:r>
              <a:rPr lang="es-PE" b="1" dirty="0">
                <a:solidFill>
                  <a:schemeClr val="bg1"/>
                </a:solidFill>
              </a:rPr>
              <a:t> </a:t>
            </a:r>
            <a:r>
              <a:rPr lang="es-PE" b="1" dirty="0" err="1">
                <a:solidFill>
                  <a:schemeClr val="bg1"/>
                </a:solidFill>
              </a:rPr>
              <a:t>Geosynthetics</a:t>
            </a:r>
            <a:endParaRPr lang="es-PE" b="1" dirty="0">
              <a:solidFill>
                <a:schemeClr val="bg1"/>
              </a:solidFill>
            </a:endParaRPr>
          </a:p>
        </p:txBody>
      </p:sp>
      <p:sp>
        <p:nvSpPr>
          <p:cNvPr id="6" name="CuadroTexto 5">
            <a:extLst>
              <a:ext uri="{FF2B5EF4-FFF2-40B4-BE49-F238E27FC236}">
                <a16:creationId xmlns:a16="http://schemas.microsoft.com/office/drawing/2014/main" id="{C3191B7B-CAFD-4D2D-A28F-CE74231E3974}"/>
              </a:ext>
            </a:extLst>
          </p:cNvPr>
          <p:cNvSpPr txBox="1"/>
          <p:nvPr/>
        </p:nvSpPr>
        <p:spPr>
          <a:xfrm>
            <a:off x="8786190" y="5901306"/>
            <a:ext cx="3405809" cy="646331"/>
          </a:xfrm>
          <a:prstGeom prst="rect">
            <a:avLst/>
          </a:prstGeom>
          <a:noFill/>
        </p:spPr>
        <p:txBody>
          <a:bodyPr wrap="square" rtlCol="0">
            <a:spAutoFit/>
          </a:bodyPr>
          <a:lstStyle/>
          <a:p>
            <a:r>
              <a:rPr lang="es-PE" b="1" dirty="0">
                <a:solidFill>
                  <a:schemeClr val="bg1"/>
                </a:solidFill>
              </a:rPr>
              <a:t>Ing. Juan Pablo Broissin</a:t>
            </a:r>
          </a:p>
          <a:p>
            <a:r>
              <a:rPr lang="es-PE" b="1" dirty="0">
                <a:solidFill>
                  <a:schemeClr val="bg1"/>
                </a:solidFill>
              </a:rPr>
              <a:t>CD </a:t>
            </a:r>
            <a:r>
              <a:rPr lang="es-PE" b="1" dirty="0" err="1">
                <a:solidFill>
                  <a:schemeClr val="bg1"/>
                </a:solidFill>
              </a:rPr>
              <a:t>Tencate</a:t>
            </a:r>
            <a:r>
              <a:rPr lang="es-PE" b="1" dirty="0">
                <a:solidFill>
                  <a:schemeClr val="bg1"/>
                </a:solidFill>
              </a:rPr>
              <a:t> </a:t>
            </a:r>
            <a:r>
              <a:rPr lang="es-PE" b="1" dirty="0" err="1">
                <a:solidFill>
                  <a:schemeClr val="bg1"/>
                </a:solidFill>
              </a:rPr>
              <a:t>Geosynthetics</a:t>
            </a:r>
            <a:endParaRPr lang="es-PE" b="1" dirty="0">
              <a:solidFill>
                <a:schemeClr val="bg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Sobrecargas</a:t>
            </a:r>
          </a:p>
        </p:txBody>
      </p:sp>
      <p:sp>
        <p:nvSpPr>
          <p:cNvPr id="8" name="2 Marcador de contenido">
            <a:extLst>
              <a:ext uri="{FF2B5EF4-FFF2-40B4-BE49-F238E27FC236}">
                <a16:creationId xmlns:a16="http://schemas.microsoft.com/office/drawing/2014/main" id="{A1992CAC-B953-47B7-BB8B-55A0F85BC6EE}"/>
              </a:ext>
            </a:extLst>
          </p:cNvPr>
          <p:cNvSpPr>
            <a:spLocks noGrp="1"/>
          </p:cNvSpPr>
          <p:nvPr>
            <p:ph idx="1"/>
          </p:nvPr>
        </p:nvSpPr>
        <p:spPr>
          <a:xfrm>
            <a:off x="1981200" y="965535"/>
            <a:ext cx="8229600" cy="4525962"/>
          </a:xfrm>
        </p:spPr>
        <p:txBody>
          <a:bodyPr rtlCol="0">
            <a:normAutofit/>
          </a:bodyPr>
          <a:lstStyle/>
          <a:p>
            <a:pPr marL="0" indent="0" eaLnBrk="1" fontAlgn="auto" hangingPunct="1">
              <a:spcAft>
                <a:spcPts val="0"/>
              </a:spcAft>
              <a:buClr>
                <a:schemeClr val="tx1"/>
              </a:buClr>
              <a:buFont typeface="Arial" panose="020B0604020202020204" pitchFamily="34" charset="0"/>
              <a:buNone/>
              <a:defRPr/>
            </a:pPr>
            <a:endParaRPr lang="es-MX" sz="2400" dirty="0">
              <a:latin typeface="Adobe Devanagari" panose="02040503050201020203"/>
            </a:endParaRPr>
          </a:p>
          <a:p>
            <a:pPr marL="0" indent="0" eaLnBrk="1" fontAlgn="auto" hangingPunct="1">
              <a:spcAft>
                <a:spcPts val="0"/>
              </a:spcAft>
              <a:buClr>
                <a:schemeClr val="tx1"/>
              </a:buClr>
              <a:buFont typeface="Arial" panose="020B0604020202020204" pitchFamily="34" charset="0"/>
              <a:buNone/>
              <a:defRPr/>
            </a:pPr>
            <a:r>
              <a:rPr lang="es-MX" sz="2400" dirty="0">
                <a:latin typeface="Adobe Devanagari" panose="02040503050201020203"/>
              </a:rPr>
              <a:t>Se considera la carga vehicular como una altura de carga de suelo equivalente (h</a:t>
            </a:r>
            <a:r>
              <a:rPr lang="es-MX" sz="2000" dirty="0">
                <a:latin typeface="Adobe Devanagari" panose="02040503050201020203"/>
              </a:rPr>
              <a:t>eq</a:t>
            </a:r>
            <a:r>
              <a:rPr lang="es-MX" sz="2400" dirty="0">
                <a:latin typeface="Adobe Devanagari" panose="02040503050201020203"/>
              </a:rPr>
              <a:t>).</a:t>
            </a:r>
          </a:p>
          <a:p>
            <a:pPr marL="0" indent="0" eaLnBrk="1" fontAlgn="auto" hangingPunct="1">
              <a:spcAft>
                <a:spcPts val="0"/>
              </a:spcAft>
              <a:buFont typeface="Arial" panose="020B0604020202020204" pitchFamily="34" charset="0"/>
              <a:buNone/>
              <a:defRPr/>
            </a:pPr>
            <a:endParaRPr lang="es-MX" sz="2400" dirty="0"/>
          </a:p>
          <a:p>
            <a:pPr marL="0" indent="0" eaLnBrk="1" fontAlgn="auto" hangingPunct="1">
              <a:spcAft>
                <a:spcPts val="0"/>
              </a:spcAft>
              <a:buFont typeface="Arial" panose="020B0604020202020204" pitchFamily="34" charset="0"/>
              <a:buNone/>
              <a:defRPr/>
            </a:pPr>
            <a:endParaRPr lang="es-MX" sz="2400" dirty="0"/>
          </a:p>
        </p:txBody>
      </p:sp>
      <p:pic>
        <p:nvPicPr>
          <p:cNvPr id="12" name="Picture 4">
            <a:extLst>
              <a:ext uri="{FF2B5EF4-FFF2-40B4-BE49-F238E27FC236}">
                <a16:creationId xmlns:a16="http://schemas.microsoft.com/office/drawing/2014/main" id="{1ACDCAF2-0A39-4EAE-87FC-2F658883F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2853457"/>
            <a:ext cx="3783012" cy="3617912"/>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4" name="2 Marcador de contenido">
            <a:extLst>
              <a:ext uri="{FF2B5EF4-FFF2-40B4-BE49-F238E27FC236}">
                <a16:creationId xmlns:a16="http://schemas.microsoft.com/office/drawing/2014/main" id="{C7533C33-9C6A-465E-9BA3-9EE91059BE07}"/>
              </a:ext>
            </a:extLst>
          </p:cNvPr>
          <p:cNvSpPr txBox="1">
            <a:spLocks/>
          </p:cNvSpPr>
          <p:nvPr/>
        </p:nvSpPr>
        <p:spPr>
          <a:xfrm>
            <a:off x="6835139" y="3040379"/>
            <a:ext cx="4376199" cy="2167725"/>
          </a:xfrm>
          <a:prstGeom prst="rect">
            <a:avLst/>
          </a:prstGeom>
        </p:spPr>
        <p:txBody>
          <a:bodyPr vert="horz" lIns="91440" tIns="45720" rIns="91440" bIns="45720" rtlCol="0">
            <a:normAutofit/>
          </a:bodyPr>
          <a:lstStyle>
            <a:lvl1pPr marL="402157" indent="-402157" algn="l" defTabSz="1219170" rtl="0" eaLnBrk="1" latinLnBrk="0" hangingPunct="1">
              <a:lnSpc>
                <a:spcPct val="150000"/>
              </a:lnSpc>
              <a:spcBef>
                <a:spcPts val="800"/>
              </a:spcBef>
              <a:spcAft>
                <a:spcPts val="800"/>
              </a:spcAft>
              <a:buClr>
                <a:srgbClr val="A09587"/>
              </a:buClr>
              <a:buFont typeface="Arial" pitchFamily="34" charset="0"/>
              <a:buChar char="•"/>
              <a:defRPr sz="2400" kern="1200">
                <a:solidFill>
                  <a:schemeClr val="tx1"/>
                </a:solidFill>
                <a:latin typeface="Arial" pitchFamily="34" charset="0"/>
                <a:ea typeface="+mn-ea"/>
                <a:cs typeface="Arial" pitchFamily="34" charset="0"/>
              </a:defRPr>
            </a:lvl1pPr>
            <a:lvl2pPr marL="671983" indent="-287993" algn="l" defTabSz="1219170" rtl="0" eaLnBrk="1" latinLnBrk="0" hangingPunct="1">
              <a:lnSpc>
                <a:spcPct val="150000"/>
              </a:lnSpc>
              <a:spcBef>
                <a:spcPct val="0"/>
              </a:spcBef>
              <a:spcAft>
                <a:spcPts val="400"/>
              </a:spcAft>
              <a:buClr>
                <a:srgbClr val="A09587"/>
              </a:buClr>
              <a:buFont typeface="Arial" pitchFamily="34" charset="0"/>
              <a:buChar char="•"/>
              <a:defRPr sz="2133" kern="1200">
                <a:solidFill>
                  <a:schemeClr val="tx1"/>
                </a:solidFill>
                <a:latin typeface="Arial" pitchFamily="34" charset="0"/>
                <a:ea typeface="+mn-ea"/>
                <a:cs typeface="Arial" pitchFamily="34" charset="0"/>
              </a:defRPr>
            </a:lvl2pPr>
            <a:lvl3pPr marL="1343966" indent="-287993" algn="l" defTabSz="1219170" rtl="0" eaLnBrk="1" latinLnBrk="0" hangingPunct="1">
              <a:lnSpc>
                <a:spcPct val="150000"/>
              </a:lnSpc>
              <a:spcBef>
                <a:spcPct val="0"/>
              </a:spcBef>
              <a:spcAft>
                <a:spcPts val="400"/>
              </a:spcAft>
              <a:buClr>
                <a:srgbClr val="A09587"/>
              </a:buClr>
              <a:buFont typeface="Arial" pitchFamily="34" charset="0"/>
              <a:buChar char="•"/>
              <a:defRPr sz="1867" kern="1200">
                <a:solidFill>
                  <a:schemeClr val="tx1"/>
                </a:solidFill>
                <a:latin typeface="Arial" pitchFamily="34" charset="0"/>
                <a:ea typeface="+mn-ea"/>
                <a:cs typeface="Arial" pitchFamily="34" charset="0"/>
              </a:defRPr>
            </a:lvl3pPr>
            <a:lvl4pPr marL="2015950" indent="-287993" algn="l" defTabSz="1219170" rtl="0" eaLnBrk="1" latinLnBrk="0" hangingPunct="1">
              <a:lnSpc>
                <a:spcPct val="150000"/>
              </a:lnSpc>
              <a:spcBef>
                <a:spcPct val="0"/>
              </a:spcBef>
              <a:spcAft>
                <a:spcPts val="400"/>
              </a:spcAft>
              <a:buClr>
                <a:srgbClr val="A09587"/>
              </a:buClr>
              <a:buFont typeface="Arial" pitchFamily="34" charset="0"/>
              <a:buChar char="•"/>
              <a:defRPr sz="1600" kern="1200">
                <a:solidFill>
                  <a:schemeClr val="tx1"/>
                </a:solidFill>
                <a:latin typeface="Arial" pitchFamily="34" charset="0"/>
                <a:ea typeface="+mn-ea"/>
                <a:cs typeface="Arial" pitchFamily="34" charset="0"/>
              </a:defRPr>
            </a:lvl4pPr>
            <a:lvl5pPr marL="2783930" indent="-287993" algn="l" defTabSz="1219170" rtl="0" eaLnBrk="1" latinLnBrk="0" hangingPunct="1">
              <a:lnSpc>
                <a:spcPct val="150000"/>
              </a:lnSpc>
              <a:spcBef>
                <a:spcPct val="0"/>
              </a:spcBef>
              <a:spcAft>
                <a:spcPts val="400"/>
              </a:spcAft>
              <a:buClr>
                <a:srgbClr val="A09587"/>
              </a:buClr>
              <a:buFont typeface="Arial" pitchFamily="34" charset="0"/>
              <a:buChar char="•"/>
              <a:defRPr sz="1600"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Aft>
                <a:spcPts val="0"/>
              </a:spcAft>
              <a:buClr>
                <a:schemeClr val="tx1"/>
              </a:buClr>
              <a:buFont typeface="Arial" pitchFamily="34" charset="0"/>
              <a:buNone/>
              <a:defRPr/>
            </a:pPr>
            <a:r>
              <a:rPr lang="es-MX" sz="1800" b="1" dirty="0">
                <a:effectLst>
                  <a:outerShdw blurRad="38100" dist="38100" dir="2700000" algn="tl">
                    <a:srgbClr val="000000">
                      <a:alpha val="43137"/>
                    </a:srgbClr>
                  </a:outerShdw>
                </a:effectLst>
                <a:latin typeface="Adobe Devanagari" panose="02040503050201020203"/>
              </a:rPr>
              <a:t>Ejem:</a:t>
            </a:r>
          </a:p>
          <a:p>
            <a:pPr marL="0" indent="0">
              <a:spcAft>
                <a:spcPts val="0"/>
              </a:spcAft>
              <a:buClr>
                <a:schemeClr val="tx1"/>
              </a:buClr>
              <a:buFont typeface="Arial" pitchFamily="34" charset="0"/>
              <a:buNone/>
              <a:defRPr/>
            </a:pPr>
            <a:r>
              <a:rPr lang="es-MX" sz="1800" b="1" dirty="0">
                <a:effectLst>
                  <a:outerShdw blurRad="38100" dist="38100" dir="2700000" algn="tl">
                    <a:srgbClr val="000000">
                      <a:alpha val="43137"/>
                    </a:srgbClr>
                  </a:outerShdw>
                </a:effectLst>
                <a:latin typeface="Adobe Devanagari" panose="02040503050201020203"/>
              </a:rPr>
              <a:t>Altura Muro = 10m</a:t>
            </a:r>
          </a:p>
          <a:p>
            <a:pPr marL="0" indent="0">
              <a:spcAft>
                <a:spcPts val="0"/>
              </a:spcAft>
              <a:buClr>
                <a:schemeClr val="tx1"/>
              </a:buClr>
              <a:buFont typeface="Arial" pitchFamily="34" charset="0"/>
              <a:buNone/>
              <a:defRPr/>
            </a:pPr>
            <a:r>
              <a:rPr lang="es-MX" sz="1800" b="1" dirty="0">
                <a:effectLst>
                  <a:outerShdw blurRad="38100" dist="38100" dir="2700000" algn="tl">
                    <a:srgbClr val="000000">
                      <a:alpha val="43137"/>
                    </a:srgbClr>
                  </a:outerShdw>
                </a:effectLst>
                <a:latin typeface="Adobe Devanagari" panose="02040503050201020203"/>
              </a:rPr>
              <a:t>PE= 20kN/m3 = 2ton/m3</a:t>
            </a:r>
          </a:p>
          <a:p>
            <a:pPr marL="0" indent="0">
              <a:spcAft>
                <a:spcPts val="0"/>
              </a:spcAft>
              <a:buClr>
                <a:schemeClr val="tx1"/>
              </a:buClr>
              <a:buFont typeface="Arial" pitchFamily="34" charset="0"/>
              <a:buNone/>
              <a:defRPr/>
            </a:pPr>
            <a:r>
              <a:rPr lang="es-MX" sz="1800" b="1" dirty="0">
                <a:effectLst>
                  <a:outerShdw blurRad="38100" dist="38100" dir="2700000" algn="tl">
                    <a:srgbClr val="000000">
                      <a:alpha val="43137"/>
                    </a:srgbClr>
                  </a:outerShdw>
                </a:effectLst>
                <a:latin typeface="Adobe Devanagari" panose="02040503050201020203"/>
              </a:rPr>
              <a:t>Sentido Tráfico = Paralelo al muro</a:t>
            </a:r>
          </a:p>
          <a:p>
            <a:pPr marL="0" indent="0">
              <a:spcAft>
                <a:spcPts val="0"/>
              </a:spcAft>
              <a:buClr>
                <a:schemeClr val="tx1"/>
              </a:buClr>
              <a:buFont typeface="Arial" pitchFamily="34" charset="0"/>
              <a:buNone/>
              <a:defRPr/>
            </a:pPr>
            <a:endParaRPr lang="es-MX" sz="1800" dirty="0">
              <a:latin typeface="Adobe Devanagari" panose="02040503050201020203"/>
            </a:endParaRPr>
          </a:p>
          <a:p>
            <a:pPr marL="0" indent="0">
              <a:spcAft>
                <a:spcPts val="0"/>
              </a:spcAft>
              <a:buFont typeface="Arial" pitchFamily="34" charset="0"/>
              <a:buNone/>
              <a:defRPr/>
            </a:pPr>
            <a:endParaRPr lang="es-MX" sz="1800" dirty="0"/>
          </a:p>
          <a:p>
            <a:pPr marL="0" indent="0">
              <a:spcAft>
                <a:spcPts val="0"/>
              </a:spcAft>
              <a:buFont typeface="Arial" pitchFamily="34" charset="0"/>
              <a:buNone/>
              <a:defRPr/>
            </a:pPr>
            <a:endParaRPr lang="es-MX" sz="1800" dirty="0"/>
          </a:p>
        </p:txBody>
      </p:sp>
      <p:sp>
        <p:nvSpPr>
          <p:cNvPr id="15" name="2 Marcador de contenido">
            <a:extLst>
              <a:ext uri="{FF2B5EF4-FFF2-40B4-BE49-F238E27FC236}">
                <a16:creationId xmlns:a16="http://schemas.microsoft.com/office/drawing/2014/main" id="{48EECD6D-3F80-4EB8-9A9E-4266EB560748}"/>
              </a:ext>
            </a:extLst>
          </p:cNvPr>
          <p:cNvSpPr txBox="1">
            <a:spLocks/>
          </p:cNvSpPr>
          <p:nvPr/>
        </p:nvSpPr>
        <p:spPr>
          <a:xfrm>
            <a:off x="6835140" y="5068494"/>
            <a:ext cx="3783012" cy="1544342"/>
          </a:xfrm>
          <a:prstGeom prst="rect">
            <a:avLst/>
          </a:prstGeom>
        </p:spPr>
        <p:txBody>
          <a:bodyPr vert="horz" lIns="91440" tIns="45720" rIns="91440" bIns="45720" rtlCol="0">
            <a:normAutofit/>
          </a:bodyPr>
          <a:lstStyle>
            <a:lvl1pPr marL="402157" indent="-402157" algn="l" defTabSz="1219170" rtl="0" eaLnBrk="1" latinLnBrk="0" hangingPunct="1">
              <a:lnSpc>
                <a:spcPct val="150000"/>
              </a:lnSpc>
              <a:spcBef>
                <a:spcPts val="800"/>
              </a:spcBef>
              <a:spcAft>
                <a:spcPts val="800"/>
              </a:spcAft>
              <a:buClr>
                <a:srgbClr val="A09587"/>
              </a:buClr>
              <a:buFont typeface="Arial" pitchFamily="34" charset="0"/>
              <a:buChar char="•"/>
              <a:defRPr sz="2400" kern="1200">
                <a:solidFill>
                  <a:schemeClr val="tx1"/>
                </a:solidFill>
                <a:latin typeface="Arial" pitchFamily="34" charset="0"/>
                <a:ea typeface="+mn-ea"/>
                <a:cs typeface="Arial" pitchFamily="34" charset="0"/>
              </a:defRPr>
            </a:lvl1pPr>
            <a:lvl2pPr marL="671983" indent="-287993" algn="l" defTabSz="1219170" rtl="0" eaLnBrk="1" latinLnBrk="0" hangingPunct="1">
              <a:lnSpc>
                <a:spcPct val="150000"/>
              </a:lnSpc>
              <a:spcBef>
                <a:spcPct val="0"/>
              </a:spcBef>
              <a:spcAft>
                <a:spcPts val="400"/>
              </a:spcAft>
              <a:buClr>
                <a:srgbClr val="A09587"/>
              </a:buClr>
              <a:buFont typeface="Arial" pitchFamily="34" charset="0"/>
              <a:buChar char="•"/>
              <a:defRPr sz="2133" kern="1200">
                <a:solidFill>
                  <a:schemeClr val="tx1"/>
                </a:solidFill>
                <a:latin typeface="Arial" pitchFamily="34" charset="0"/>
                <a:ea typeface="+mn-ea"/>
                <a:cs typeface="Arial" pitchFamily="34" charset="0"/>
              </a:defRPr>
            </a:lvl2pPr>
            <a:lvl3pPr marL="1343966" indent="-287993" algn="l" defTabSz="1219170" rtl="0" eaLnBrk="1" latinLnBrk="0" hangingPunct="1">
              <a:lnSpc>
                <a:spcPct val="150000"/>
              </a:lnSpc>
              <a:spcBef>
                <a:spcPct val="0"/>
              </a:spcBef>
              <a:spcAft>
                <a:spcPts val="400"/>
              </a:spcAft>
              <a:buClr>
                <a:srgbClr val="A09587"/>
              </a:buClr>
              <a:buFont typeface="Arial" pitchFamily="34" charset="0"/>
              <a:buChar char="•"/>
              <a:defRPr sz="1867" kern="1200">
                <a:solidFill>
                  <a:schemeClr val="tx1"/>
                </a:solidFill>
                <a:latin typeface="Arial" pitchFamily="34" charset="0"/>
                <a:ea typeface="+mn-ea"/>
                <a:cs typeface="Arial" pitchFamily="34" charset="0"/>
              </a:defRPr>
            </a:lvl3pPr>
            <a:lvl4pPr marL="2015950" indent="-287993" algn="l" defTabSz="1219170" rtl="0" eaLnBrk="1" latinLnBrk="0" hangingPunct="1">
              <a:lnSpc>
                <a:spcPct val="150000"/>
              </a:lnSpc>
              <a:spcBef>
                <a:spcPct val="0"/>
              </a:spcBef>
              <a:spcAft>
                <a:spcPts val="400"/>
              </a:spcAft>
              <a:buClr>
                <a:srgbClr val="A09587"/>
              </a:buClr>
              <a:buFont typeface="Arial" pitchFamily="34" charset="0"/>
              <a:buChar char="•"/>
              <a:defRPr sz="1600" kern="1200">
                <a:solidFill>
                  <a:schemeClr val="tx1"/>
                </a:solidFill>
                <a:latin typeface="Arial" pitchFamily="34" charset="0"/>
                <a:ea typeface="+mn-ea"/>
                <a:cs typeface="Arial" pitchFamily="34" charset="0"/>
              </a:defRPr>
            </a:lvl4pPr>
            <a:lvl5pPr marL="2783930" indent="-287993" algn="l" defTabSz="1219170" rtl="0" eaLnBrk="1" latinLnBrk="0" hangingPunct="1">
              <a:lnSpc>
                <a:spcPct val="150000"/>
              </a:lnSpc>
              <a:spcBef>
                <a:spcPct val="0"/>
              </a:spcBef>
              <a:spcAft>
                <a:spcPts val="400"/>
              </a:spcAft>
              <a:buClr>
                <a:srgbClr val="A09587"/>
              </a:buClr>
              <a:buFont typeface="Arial" pitchFamily="34" charset="0"/>
              <a:buChar char="•"/>
              <a:defRPr sz="1600"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Aft>
                <a:spcPts val="0"/>
              </a:spcAft>
              <a:buClr>
                <a:schemeClr val="tx1"/>
              </a:buClr>
              <a:buFont typeface="Arial" pitchFamily="34" charset="0"/>
              <a:buNone/>
              <a:defRPr/>
            </a:pPr>
            <a:r>
              <a:rPr lang="es-MX" sz="1800" b="1" dirty="0" err="1">
                <a:solidFill>
                  <a:srgbClr val="FF0000"/>
                </a:solidFill>
                <a:effectLst>
                  <a:outerShdw blurRad="38100" dist="38100" dir="2700000" algn="tl">
                    <a:srgbClr val="000000">
                      <a:alpha val="43137"/>
                    </a:srgbClr>
                  </a:outerShdw>
                </a:effectLst>
                <a:latin typeface="Adobe Devanagari" panose="02040503050201020203"/>
              </a:rPr>
              <a:t>Heq</a:t>
            </a:r>
            <a:r>
              <a:rPr lang="es-MX" sz="1800" b="1" dirty="0">
                <a:solidFill>
                  <a:srgbClr val="FF0000"/>
                </a:solidFill>
                <a:effectLst>
                  <a:outerShdw blurRad="38100" dist="38100" dir="2700000" algn="tl">
                    <a:srgbClr val="000000">
                      <a:alpha val="43137"/>
                    </a:srgbClr>
                  </a:outerShdw>
                </a:effectLst>
                <a:latin typeface="Adobe Devanagari" panose="02040503050201020203"/>
              </a:rPr>
              <a:t> = 2ft = 60cm</a:t>
            </a:r>
          </a:p>
          <a:p>
            <a:pPr marL="0" indent="0">
              <a:spcAft>
                <a:spcPts val="0"/>
              </a:spcAft>
              <a:buClr>
                <a:schemeClr val="tx1"/>
              </a:buClr>
              <a:buFont typeface="Arial" pitchFamily="34" charset="0"/>
              <a:buNone/>
              <a:defRPr/>
            </a:pPr>
            <a:r>
              <a:rPr lang="es-MX" sz="1800" b="1" dirty="0">
                <a:solidFill>
                  <a:srgbClr val="FF0000"/>
                </a:solidFill>
                <a:effectLst>
                  <a:outerShdw blurRad="38100" dist="38100" dir="2700000" algn="tl">
                    <a:srgbClr val="000000">
                      <a:alpha val="43137"/>
                    </a:srgbClr>
                  </a:outerShdw>
                </a:effectLst>
                <a:latin typeface="Adobe Devanagari" panose="02040503050201020203"/>
              </a:rPr>
              <a:t>SC = 2ton/m3 * 0.6m </a:t>
            </a:r>
          </a:p>
          <a:p>
            <a:pPr marL="0" indent="0">
              <a:spcAft>
                <a:spcPts val="0"/>
              </a:spcAft>
              <a:buClr>
                <a:schemeClr val="tx1"/>
              </a:buClr>
              <a:buFont typeface="Arial" pitchFamily="34" charset="0"/>
              <a:buNone/>
              <a:defRPr/>
            </a:pPr>
            <a:r>
              <a:rPr lang="es-MX" sz="1800" b="1" dirty="0">
                <a:solidFill>
                  <a:srgbClr val="FF0000"/>
                </a:solidFill>
                <a:effectLst>
                  <a:outerShdw blurRad="38100" dist="38100" dir="2700000" algn="tl">
                    <a:srgbClr val="000000">
                      <a:alpha val="43137"/>
                    </a:srgbClr>
                  </a:outerShdw>
                </a:effectLst>
                <a:latin typeface="Adobe Devanagari" panose="02040503050201020203"/>
              </a:rPr>
              <a:t>SC = 1.2ton/m2</a:t>
            </a:r>
          </a:p>
          <a:p>
            <a:pPr marL="0" indent="0">
              <a:spcAft>
                <a:spcPts val="0"/>
              </a:spcAft>
              <a:buClr>
                <a:schemeClr val="tx1"/>
              </a:buClr>
              <a:buFont typeface="Arial" pitchFamily="34" charset="0"/>
              <a:buNone/>
              <a:defRPr/>
            </a:pPr>
            <a:endParaRPr lang="es-MX" sz="1800" dirty="0">
              <a:latin typeface="Adobe Devanagari" panose="02040503050201020203"/>
            </a:endParaRPr>
          </a:p>
          <a:p>
            <a:pPr marL="0" indent="0">
              <a:spcAft>
                <a:spcPts val="0"/>
              </a:spcAft>
              <a:buFont typeface="Arial" pitchFamily="34" charset="0"/>
              <a:buNone/>
              <a:defRPr/>
            </a:pPr>
            <a:endParaRPr lang="es-MX" sz="1800" dirty="0"/>
          </a:p>
          <a:p>
            <a:pPr marL="0" indent="0">
              <a:spcAft>
                <a:spcPts val="0"/>
              </a:spcAft>
              <a:buFont typeface="Arial" pitchFamily="34" charset="0"/>
              <a:buNone/>
              <a:defRPr/>
            </a:pPr>
            <a:endParaRPr lang="es-MX" sz="1800" dirty="0"/>
          </a:p>
        </p:txBody>
      </p:sp>
    </p:spTree>
    <p:extLst>
      <p:ext uri="{BB962C8B-B14F-4D97-AF65-F5344CB8AC3E}">
        <p14:creationId xmlns:p14="http://schemas.microsoft.com/office/powerpoint/2010/main" val="5084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Empotramiento</a:t>
            </a:r>
          </a:p>
        </p:txBody>
      </p:sp>
      <p:sp>
        <p:nvSpPr>
          <p:cNvPr id="10" name="2 Marcador de contenido">
            <a:extLst>
              <a:ext uri="{FF2B5EF4-FFF2-40B4-BE49-F238E27FC236}">
                <a16:creationId xmlns:a16="http://schemas.microsoft.com/office/drawing/2014/main" id="{4F078615-DF8E-498A-BE02-B64D028B97F3}"/>
              </a:ext>
            </a:extLst>
          </p:cNvPr>
          <p:cNvSpPr>
            <a:spLocks noGrp="1"/>
          </p:cNvSpPr>
          <p:nvPr>
            <p:ph idx="1"/>
          </p:nvPr>
        </p:nvSpPr>
        <p:spPr>
          <a:xfrm>
            <a:off x="1981200" y="1012032"/>
            <a:ext cx="8229600" cy="4525963"/>
          </a:xfrm>
        </p:spPr>
        <p:txBody>
          <a:bodyPr rtlCol="0">
            <a:normAutofit/>
          </a:bodyPr>
          <a:lstStyle/>
          <a:p>
            <a:pPr marL="0" indent="0" algn="just" eaLnBrk="1" fontAlgn="auto" hangingPunct="1">
              <a:spcAft>
                <a:spcPts val="0"/>
              </a:spcAft>
              <a:buClr>
                <a:schemeClr val="tx1"/>
              </a:buClr>
              <a:buFont typeface="Arial" panose="020B0604020202020204" pitchFamily="34" charset="0"/>
              <a:buNone/>
              <a:defRPr/>
            </a:pPr>
            <a:endParaRPr lang="es-MX" sz="2400" dirty="0">
              <a:effectLst>
                <a:outerShdw blurRad="38100" dist="38100" dir="2700000" algn="tl">
                  <a:srgbClr val="000000">
                    <a:alpha val="43137"/>
                  </a:srgbClr>
                </a:outerShdw>
              </a:effectLst>
              <a:latin typeface="Adobe Devanagari" panose="02040503050201020203"/>
            </a:endParaRPr>
          </a:p>
          <a:p>
            <a:pPr marL="0" indent="0" algn="just" eaLnBrk="1" fontAlgn="auto" hangingPunct="1">
              <a:spcAft>
                <a:spcPts val="0"/>
              </a:spcAft>
              <a:buClr>
                <a:schemeClr val="tx1"/>
              </a:buClr>
              <a:buFont typeface="Arial" panose="020B0604020202020204" pitchFamily="34" charset="0"/>
              <a:buNone/>
              <a:defRPr/>
            </a:pPr>
            <a:r>
              <a:rPr lang="es-MX" sz="2500" dirty="0">
                <a:latin typeface="Adobe Devanagari" panose="02040503050201020203"/>
              </a:rPr>
              <a:t>Las consideraciones de empotramiento dependerán de la capacidad portante, estabilidad global, asentamientos, socavación, etc. En todos los casos lo mínimo será de 60cm</a:t>
            </a:r>
            <a:r>
              <a:rPr lang="es-MX" sz="2400" dirty="0">
                <a:effectLst>
                  <a:outerShdw blurRad="38100" dist="38100" dir="2700000" algn="tl">
                    <a:srgbClr val="000000">
                      <a:alpha val="43137"/>
                    </a:srgbClr>
                  </a:outerShdw>
                </a:effectLst>
                <a:latin typeface="Adobe Devanagari" panose="02040503050201020203"/>
              </a:rPr>
              <a:t>. </a:t>
            </a:r>
            <a:endParaRPr lang="es-MX" sz="2400" dirty="0">
              <a:latin typeface="Adobe Devanagari" panose="02040503050201020203"/>
            </a:endParaRPr>
          </a:p>
          <a:p>
            <a:pPr eaLnBrk="1" fontAlgn="auto" hangingPunct="1">
              <a:spcAft>
                <a:spcPts val="0"/>
              </a:spcAft>
              <a:buClr>
                <a:schemeClr val="tx1"/>
              </a:buClr>
              <a:defRPr/>
            </a:pPr>
            <a:endParaRPr lang="es-MX" sz="2500" b="1" dirty="0">
              <a:effectLst>
                <a:outerShdw blurRad="38100" dist="38100" dir="2700000" algn="tl">
                  <a:srgbClr val="000000">
                    <a:alpha val="43137"/>
                  </a:srgbClr>
                </a:outerShdw>
              </a:effectLst>
            </a:endParaRPr>
          </a:p>
          <a:p>
            <a:pPr marL="0" indent="0" eaLnBrk="1" fontAlgn="auto" hangingPunct="1">
              <a:spcAft>
                <a:spcPts val="0"/>
              </a:spcAft>
              <a:buClr>
                <a:schemeClr val="tx1"/>
              </a:buClr>
              <a:buFont typeface="Arial" panose="020B0604020202020204" pitchFamily="34" charset="0"/>
              <a:buNone/>
              <a:defRPr/>
            </a:pPr>
            <a:endParaRPr lang="es-MX" sz="2500" b="1" dirty="0">
              <a:effectLst>
                <a:outerShdw blurRad="38100" dist="38100" dir="2700000" algn="tl">
                  <a:srgbClr val="000000">
                    <a:alpha val="43137"/>
                  </a:srgbClr>
                </a:outerShdw>
              </a:effectLst>
            </a:endParaRPr>
          </a:p>
        </p:txBody>
      </p:sp>
      <p:pic>
        <p:nvPicPr>
          <p:cNvPr id="11" name="Picture 2">
            <a:extLst>
              <a:ext uri="{FF2B5EF4-FFF2-40B4-BE49-F238E27FC236}">
                <a16:creationId xmlns:a16="http://schemas.microsoft.com/office/drawing/2014/main" id="{8760B9B1-850F-480D-911D-A58CE5460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063" y="3760946"/>
            <a:ext cx="3849687" cy="251936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6986DE60-8850-4FE6-A78B-1AF0EAE39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3349783"/>
            <a:ext cx="3600450" cy="32623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187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Distorsiones Angulares</a:t>
            </a:r>
          </a:p>
        </p:txBody>
      </p:sp>
      <p:sp>
        <p:nvSpPr>
          <p:cNvPr id="12" name="2 Marcador de contenido">
            <a:extLst>
              <a:ext uri="{FF2B5EF4-FFF2-40B4-BE49-F238E27FC236}">
                <a16:creationId xmlns:a16="http://schemas.microsoft.com/office/drawing/2014/main" id="{91A333C3-F39B-48FD-9DAF-907B3D625625}"/>
              </a:ext>
            </a:extLst>
          </p:cNvPr>
          <p:cNvSpPr>
            <a:spLocks noGrp="1"/>
          </p:cNvSpPr>
          <p:nvPr>
            <p:ph idx="1"/>
          </p:nvPr>
        </p:nvSpPr>
        <p:spPr>
          <a:xfrm>
            <a:off x="1997075" y="1922464"/>
            <a:ext cx="8229600" cy="4213294"/>
          </a:xfrm>
        </p:spPr>
        <p:txBody>
          <a:bodyPr rtlCol="0">
            <a:normAutofit/>
          </a:bodyPr>
          <a:lstStyle/>
          <a:p>
            <a:pPr marL="0" indent="0" algn="just" eaLnBrk="1" fontAlgn="auto" hangingPunct="1">
              <a:lnSpc>
                <a:spcPct val="120000"/>
              </a:lnSpc>
              <a:spcAft>
                <a:spcPts val="0"/>
              </a:spcAft>
              <a:buClr>
                <a:schemeClr val="tx1"/>
              </a:buClr>
              <a:buFont typeface="Arial" panose="020B0604020202020204" pitchFamily="34" charset="0"/>
              <a:buNone/>
              <a:defRPr/>
            </a:pPr>
            <a:r>
              <a:rPr lang="es-MX" sz="2500" dirty="0">
                <a:latin typeface="Adobe Devanagari" panose="02040503050201020203"/>
              </a:rPr>
              <a:t>Asentamientos diferenciales en el sentido transversal pueden generar problemas.</a:t>
            </a:r>
          </a:p>
          <a:p>
            <a:pPr marL="0" indent="0" algn="just" eaLnBrk="1" fontAlgn="auto" hangingPunct="1">
              <a:lnSpc>
                <a:spcPct val="120000"/>
              </a:lnSpc>
              <a:spcAft>
                <a:spcPts val="0"/>
              </a:spcAft>
              <a:buClr>
                <a:schemeClr val="tx1"/>
              </a:buClr>
              <a:buFont typeface="Arial" panose="020B0604020202020204" pitchFamily="34" charset="0"/>
              <a:buNone/>
              <a:defRPr/>
            </a:pPr>
            <a:endParaRPr lang="es-MX" sz="2500" dirty="0">
              <a:effectLst>
                <a:outerShdw blurRad="38100" dist="38100" dir="2700000" algn="tl">
                  <a:srgbClr val="000000">
                    <a:alpha val="43137"/>
                  </a:srgbClr>
                </a:outerShdw>
              </a:effectLst>
              <a:latin typeface="Adobe Devanagari" panose="02040503050201020203"/>
            </a:endParaRPr>
          </a:p>
          <a:p>
            <a:pPr marL="0" indent="0" algn="just" eaLnBrk="1" fontAlgn="auto" hangingPunct="1">
              <a:lnSpc>
                <a:spcPct val="120000"/>
              </a:lnSpc>
              <a:spcAft>
                <a:spcPts val="0"/>
              </a:spcAft>
              <a:buClr>
                <a:schemeClr val="tx1"/>
              </a:buClr>
              <a:buFont typeface="Arial" panose="020B0604020202020204" pitchFamily="34" charset="0"/>
              <a:buNone/>
              <a:defRPr/>
            </a:pPr>
            <a:r>
              <a:rPr lang="es-MX" sz="2500" b="1" dirty="0">
                <a:effectLst>
                  <a:outerShdw blurRad="38100" dist="38100" dir="2700000" algn="tl">
                    <a:srgbClr val="000000">
                      <a:alpha val="43137"/>
                    </a:srgbClr>
                  </a:outerShdw>
                </a:effectLst>
                <a:latin typeface="Adobe Devanagari" panose="02040503050201020203"/>
              </a:rPr>
              <a:t>Paneles Segmentados de Concreto	: 1/100</a:t>
            </a:r>
          </a:p>
          <a:p>
            <a:pPr marL="0" indent="0" algn="just" eaLnBrk="1" fontAlgn="auto" hangingPunct="1">
              <a:lnSpc>
                <a:spcPct val="120000"/>
              </a:lnSpc>
              <a:spcAft>
                <a:spcPts val="0"/>
              </a:spcAft>
              <a:buClr>
                <a:schemeClr val="tx1"/>
              </a:buClr>
              <a:buFont typeface="Arial" panose="020B0604020202020204" pitchFamily="34" charset="0"/>
              <a:buNone/>
              <a:defRPr/>
            </a:pPr>
            <a:r>
              <a:rPr lang="es-MX" sz="2500" b="1" dirty="0">
                <a:effectLst>
                  <a:outerShdw blurRad="38100" dist="38100" dir="2700000" algn="tl">
                    <a:srgbClr val="000000">
                      <a:alpha val="43137"/>
                    </a:srgbClr>
                  </a:outerShdw>
                </a:effectLst>
                <a:latin typeface="Adobe Devanagari" panose="02040503050201020203"/>
              </a:rPr>
              <a:t>Paneles Completos de Concreto	: 1/500</a:t>
            </a:r>
          </a:p>
          <a:p>
            <a:pPr marL="0" indent="0" algn="just" eaLnBrk="1" fontAlgn="auto" hangingPunct="1">
              <a:lnSpc>
                <a:spcPct val="120000"/>
              </a:lnSpc>
              <a:spcAft>
                <a:spcPts val="0"/>
              </a:spcAft>
              <a:buClr>
                <a:schemeClr val="tx1"/>
              </a:buClr>
              <a:buFont typeface="Arial" panose="020B0604020202020204" pitchFamily="34" charset="0"/>
              <a:buNone/>
              <a:defRPr/>
            </a:pPr>
            <a:r>
              <a:rPr lang="es-MX" sz="2500" b="1" dirty="0">
                <a:effectLst>
                  <a:outerShdw blurRad="38100" dist="38100" dir="2700000" algn="tl">
                    <a:srgbClr val="000000">
                      <a:alpha val="43137"/>
                    </a:srgbClr>
                  </a:outerShdw>
                </a:effectLst>
                <a:latin typeface="Adobe Devanagari" panose="02040503050201020203"/>
              </a:rPr>
              <a:t>Bloques Modulares		: 1/200</a:t>
            </a:r>
          </a:p>
          <a:p>
            <a:pPr marL="0" indent="0" algn="just" eaLnBrk="1" fontAlgn="auto" hangingPunct="1">
              <a:lnSpc>
                <a:spcPct val="120000"/>
              </a:lnSpc>
              <a:spcAft>
                <a:spcPts val="0"/>
              </a:spcAft>
              <a:buClr>
                <a:schemeClr val="tx1"/>
              </a:buClr>
              <a:buFont typeface="Arial" panose="020B0604020202020204" pitchFamily="34" charset="0"/>
              <a:buNone/>
              <a:defRPr/>
            </a:pPr>
            <a:r>
              <a:rPr lang="es-MX" sz="2500" b="1" dirty="0">
                <a:effectLst>
                  <a:outerShdw blurRad="38100" dist="38100" dir="2700000" algn="tl">
                    <a:srgbClr val="000000">
                      <a:alpha val="43137"/>
                    </a:srgbClr>
                  </a:outerShdw>
                </a:effectLst>
                <a:latin typeface="Adobe Devanagari" panose="02040503050201020203"/>
              </a:rPr>
              <a:t>Paneles de Mallas de Acero		: 1/50</a:t>
            </a:r>
          </a:p>
          <a:p>
            <a:pPr marL="0" indent="0" eaLnBrk="1" fontAlgn="auto" hangingPunct="1">
              <a:spcAft>
                <a:spcPts val="0"/>
              </a:spcAft>
              <a:buClr>
                <a:schemeClr val="tx1"/>
              </a:buClr>
              <a:buFont typeface="Arial" panose="020B0604020202020204" pitchFamily="34" charset="0"/>
              <a:buNone/>
              <a:defRPr/>
            </a:pPr>
            <a:endParaRPr lang="es-MX" sz="2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509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Vida Útil</a:t>
            </a:r>
          </a:p>
        </p:txBody>
      </p:sp>
      <p:sp>
        <p:nvSpPr>
          <p:cNvPr id="7" name="2 Marcador de contenido">
            <a:extLst>
              <a:ext uri="{FF2B5EF4-FFF2-40B4-BE49-F238E27FC236}">
                <a16:creationId xmlns:a16="http://schemas.microsoft.com/office/drawing/2014/main" id="{214E7FF2-6871-42B6-B92B-1B2222EA460B}"/>
              </a:ext>
            </a:extLst>
          </p:cNvPr>
          <p:cNvSpPr>
            <a:spLocks noGrp="1"/>
          </p:cNvSpPr>
          <p:nvPr>
            <p:ph idx="1"/>
          </p:nvPr>
        </p:nvSpPr>
        <p:spPr>
          <a:xfrm>
            <a:off x="1981200" y="1176932"/>
            <a:ext cx="8229600" cy="5113337"/>
          </a:xfrm>
        </p:spPr>
        <p:txBody>
          <a:bodyPr rtlCol="0">
            <a:normAutofit/>
          </a:bodyPr>
          <a:lstStyle/>
          <a:p>
            <a:pPr marL="0" indent="0" algn="just">
              <a:lnSpc>
                <a:spcPct val="120000"/>
              </a:lnSpc>
              <a:spcAft>
                <a:spcPts val="0"/>
              </a:spcAft>
              <a:buClr>
                <a:schemeClr val="tx1"/>
              </a:buClr>
              <a:buNone/>
              <a:defRPr/>
            </a:pPr>
            <a:endParaRPr lang="es-MX" sz="2200" dirty="0">
              <a:latin typeface="Adobe Devanagari" panose="02040503050201020203"/>
            </a:endParaRPr>
          </a:p>
          <a:p>
            <a:pPr marL="0" indent="0" algn="just">
              <a:lnSpc>
                <a:spcPct val="120000"/>
              </a:lnSpc>
              <a:spcAft>
                <a:spcPts val="0"/>
              </a:spcAft>
              <a:buClr>
                <a:schemeClr val="tx1"/>
              </a:buClr>
              <a:buNone/>
              <a:defRPr/>
            </a:pPr>
            <a:r>
              <a:rPr lang="es-MX" sz="2200" dirty="0">
                <a:latin typeface="Adobe Devanagari" panose="02040503050201020203"/>
              </a:rPr>
              <a:t>La mayoría de muros de contención típicos se diseñan para un periodo de vida útil de 75 años.</a:t>
            </a:r>
          </a:p>
          <a:p>
            <a:pPr marL="0" indent="0" algn="just">
              <a:lnSpc>
                <a:spcPct val="120000"/>
              </a:lnSpc>
              <a:spcAft>
                <a:spcPts val="0"/>
              </a:spcAft>
              <a:buClr>
                <a:schemeClr val="tx1"/>
              </a:buClr>
              <a:buNone/>
              <a:defRPr/>
            </a:pPr>
            <a:endParaRPr lang="es-MX" sz="2200" dirty="0">
              <a:latin typeface="Adobe Devanagari" panose="02040503050201020203"/>
            </a:endParaRPr>
          </a:p>
          <a:p>
            <a:pPr marL="0" indent="0" algn="just">
              <a:lnSpc>
                <a:spcPct val="120000"/>
              </a:lnSpc>
              <a:spcAft>
                <a:spcPts val="0"/>
              </a:spcAft>
              <a:buClr>
                <a:schemeClr val="tx1"/>
              </a:buClr>
              <a:buNone/>
              <a:defRPr/>
            </a:pPr>
            <a:r>
              <a:rPr lang="es-MX" sz="2200" dirty="0">
                <a:latin typeface="Adobe Devanagari" panose="02040503050201020203"/>
              </a:rPr>
              <a:t>Estructuras donde se necesita mayor nivel de seguridad o de vida útil como por ejemplo estribos de puentes se diseñan para 100 años.</a:t>
            </a:r>
          </a:p>
          <a:p>
            <a:pPr marL="0" indent="0" algn="just">
              <a:lnSpc>
                <a:spcPct val="120000"/>
              </a:lnSpc>
              <a:spcAft>
                <a:spcPts val="0"/>
              </a:spcAft>
              <a:buClr>
                <a:schemeClr val="tx1"/>
              </a:buClr>
              <a:buNone/>
              <a:defRPr/>
            </a:pPr>
            <a:endParaRPr lang="es-MX" sz="2200" dirty="0">
              <a:latin typeface="Adobe Devanagari" panose="02040503050201020203"/>
            </a:endParaRPr>
          </a:p>
          <a:p>
            <a:pPr marL="0" indent="0" algn="just">
              <a:lnSpc>
                <a:spcPct val="120000"/>
              </a:lnSpc>
              <a:spcAft>
                <a:spcPts val="0"/>
              </a:spcAft>
              <a:buClr>
                <a:schemeClr val="tx1"/>
              </a:buClr>
              <a:buNone/>
              <a:defRPr/>
            </a:pPr>
            <a:r>
              <a:rPr lang="es-MX" sz="2200" dirty="0">
                <a:latin typeface="Adobe Devanagari" panose="02040503050201020203"/>
              </a:rPr>
              <a:t>Estructuras temporales (caminos de accesos) lo usual es diseñarlo para un periodo de 10 años o menos, dependiendo del tipo de proyecto.</a:t>
            </a:r>
          </a:p>
        </p:txBody>
      </p:sp>
      <p:pic>
        <p:nvPicPr>
          <p:cNvPr id="8" name="Picture 2">
            <a:extLst>
              <a:ext uri="{FF2B5EF4-FFF2-40B4-BE49-F238E27FC236}">
                <a16:creationId xmlns:a16="http://schemas.microsoft.com/office/drawing/2014/main" id="{47E797A6-341A-4871-8A98-A83BCEEEE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447" y="1780975"/>
            <a:ext cx="7454900" cy="390525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733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Relleno Estructural</a:t>
            </a:r>
          </a:p>
        </p:txBody>
      </p:sp>
      <p:sp>
        <p:nvSpPr>
          <p:cNvPr id="9" name="2 Marcador de contenido">
            <a:extLst>
              <a:ext uri="{FF2B5EF4-FFF2-40B4-BE49-F238E27FC236}">
                <a16:creationId xmlns:a16="http://schemas.microsoft.com/office/drawing/2014/main" id="{2EB35AFF-CD6D-47E2-8417-2D2A2BD1AB9C}"/>
              </a:ext>
            </a:extLst>
          </p:cNvPr>
          <p:cNvSpPr>
            <a:spLocks noGrp="1"/>
          </p:cNvSpPr>
          <p:nvPr>
            <p:ph idx="1"/>
          </p:nvPr>
        </p:nvSpPr>
        <p:spPr>
          <a:xfrm>
            <a:off x="1793081" y="1399182"/>
            <a:ext cx="8605838" cy="4891087"/>
          </a:xfrm>
        </p:spPr>
        <p:txBody>
          <a:bodyPr rtlCol="0">
            <a:normAutofit fontScale="25000" lnSpcReduction="20000"/>
          </a:bodyPr>
          <a:lstStyle/>
          <a:p>
            <a:pPr algn="just">
              <a:lnSpc>
                <a:spcPct val="140000"/>
              </a:lnSpc>
              <a:spcAft>
                <a:spcPts val="0"/>
              </a:spcAft>
              <a:buClr>
                <a:schemeClr val="tx1"/>
              </a:buClr>
              <a:defRPr/>
            </a:pPr>
            <a:r>
              <a:rPr lang="es-MX" sz="8800" dirty="0">
                <a:latin typeface="Adobe Devanagari" panose="02040503050201020203"/>
              </a:rPr>
              <a:t>AASHTO contempla el uso de rellenos granulares, libres de materia orgánica  y libres de materiales deteriorables.</a:t>
            </a:r>
          </a:p>
          <a:p>
            <a:pPr algn="just" fontAlgn="auto">
              <a:lnSpc>
                <a:spcPct val="140000"/>
              </a:lnSpc>
              <a:spcAft>
                <a:spcPts val="0"/>
              </a:spcAft>
              <a:buClr>
                <a:schemeClr val="tx1"/>
              </a:buClr>
              <a:defRPr/>
            </a:pPr>
            <a:r>
              <a:rPr lang="es-MX" sz="8800" dirty="0">
                <a:latin typeface="Adobe Devanagari" panose="02040503050201020203"/>
              </a:rPr>
              <a:t>Se debe de tener en cuenta que el uso de un relleno reforzado granular y conservador en sus propiedades no puede sustituir completamente un nivel adecuado de construcción e inspección.</a:t>
            </a:r>
          </a:p>
          <a:p>
            <a:pPr algn="just" eaLnBrk="1" fontAlgn="auto" hangingPunct="1">
              <a:lnSpc>
                <a:spcPct val="120000"/>
              </a:lnSpc>
              <a:spcAft>
                <a:spcPts val="0"/>
              </a:spcAft>
              <a:defRPr/>
            </a:pPr>
            <a:endParaRPr lang="es-MX" sz="8800" dirty="0">
              <a:latin typeface="Adobe Devanagari" panose="02040503050201020203"/>
            </a:endParaRPr>
          </a:p>
          <a:p>
            <a:pPr algn="just" eaLnBrk="1" fontAlgn="auto" hangingPunct="1">
              <a:lnSpc>
                <a:spcPct val="120000"/>
              </a:lnSpc>
              <a:spcAft>
                <a:spcPts val="0"/>
              </a:spcAft>
              <a:defRPr/>
            </a:pPr>
            <a:endParaRPr lang="es-MX" sz="8800" dirty="0">
              <a:latin typeface="Adobe Devanagari" panose="02040503050201020203"/>
            </a:endParaRPr>
          </a:p>
          <a:p>
            <a:pPr algn="just" eaLnBrk="1" fontAlgn="auto" hangingPunct="1">
              <a:lnSpc>
                <a:spcPct val="120000"/>
              </a:lnSpc>
              <a:spcAft>
                <a:spcPts val="0"/>
              </a:spcAft>
              <a:defRPr/>
            </a:pPr>
            <a:endParaRPr lang="es-MX" sz="8800" dirty="0">
              <a:latin typeface="Adobe Devanagari" panose="02040503050201020203"/>
            </a:endParaRPr>
          </a:p>
          <a:p>
            <a:pPr algn="just" eaLnBrk="1" fontAlgn="auto" hangingPunct="1">
              <a:lnSpc>
                <a:spcPct val="120000"/>
              </a:lnSpc>
              <a:spcAft>
                <a:spcPts val="0"/>
              </a:spcAft>
              <a:defRPr/>
            </a:pPr>
            <a:endParaRPr lang="es-MX" sz="8800" dirty="0">
              <a:latin typeface="Adobe Devanagari" panose="02040503050201020203"/>
            </a:endParaRPr>
          </a:p>
          <a:p>
            <a:pPr algn="just" eaLnBrk="1" fontAlgn="auto" hangingPunct="1">
              <a:lnSpc>
                <a:spcPct val="120000"/>
              </a:lnSpc>
              <a:spcAft>
                <a:spcPts val="0"/>
              </a:spcAft>
              <a:defRPr/>
            </a:pPr>
            <a:endParaRPr lang="es-MX" sz="8800" dirty="0">
              <a:latin typeface="Adobe Devanagari" panose="02040503050201020203"/>
            </a:endParaRPr>
          </a:p>
          <a:p>
            <a:pPr algn="just">
              <a:lnSpc>
                <a:spcPct val="140000"/>
              </a:lnSpc>
              <a:spcAft>
                <a:spcPts val="0"/>
              </a:spcAft>
              <a:buClr>
                <a:schemeClr val="tx1"/>
              </a:buClr>
              <a:defRPr/>
            </a:pPr>
            <a:r>
              <a:rPr lang="es-MX" sz="8800" dirty="0">
                <a:latin typeface="Adobe Devanagari" panose="02040503050201020203"/>
              </a:rPr>
              <a:t>Índice de Plasticidad no debe de ser mayor a 6</a:t>
            </a:r>
          </a:p>
          <a:p>
            <a:pPr algn="just" eaLnBrk="1" fontAlgn="auto" hangingPunct="1">
              <a:lnSpc>
                <a:spcPct val="120000"/>
              </a:lnSpc>
              <a:spcAft>
                <a:spcPts val="0"/>
              </a:spcAft>
              <a:defRPr/>
            </a:pPr>
            <a:endParaRPr lang="es-MX" dirty="0"/>
          </a:p>
          <a:p>
            <a:pPr marL="0" indent="0" eaLnBrk="1" fontAlgn="auto" hangingPunct="1">
              <a:lnSpc>
                <a:spcPct val="120000"/>
              </a:lnSpc>
              <a:spcAft>
                <a:spcPts val="0"/>
              </a:spcAft>
              <a:buFont typeface="Arial" panose="020B0604020202020204" pitchFamily="34" charset="0"/>
              <a:buNone/>
              <a:defRPr/>
            </a:pPr>
            <a:endParaRPr lang="es-MX" dirty="0"/>
          </a:p>
        </p:txBody>
      </p:sp>
      <p:pic>
        <p:nvPicPr>
          <p:cNvPr id="10" name="Picture 3">
            <a:extLst>
              <a:ext uri="{FF2B5EF4-FFF2-40B4-BE49-F238E27FC236}">
                <a16:creationId xmlns:a16="http://schemas.microsoft.com/office/drawing/2014/main" id="{FD4A4D45-05C2-4B14-A149-AF493EBDE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236" y="3734358"/>
            <a:ext cx="6887058" cy="1949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568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Relleno Estructural</a:t>
            </a:r>
          </a:p>
        </p:txBody>
      </p:sp>
      <p:sp>
        <p:nvSpPr>
          <p:cNvPr id="8" name="2 Marcador de contenido">
            <a:extLst>
              <a:ext uri="{FF2B5EF4-FFF2-40B4-BE49-F238E27FC236}">
                <a16:creationId xmlns:a16="http://schemas.microsoft.com/office/drawing/2014/main" id="{375DDEDA-80F3-4BA5-99BB-EE75B4F68DA2}"/>
              </a:ext>
            </a:extLst>
          </p:cNvPr>
          <p:cNvSpPr>
            <a:spLocks noGrp="1"/>
          </p:cNvSpPr>
          <p:nvPr>
            <p:ph idx="1"/>
          </p:nvPr>
        </p:nvSpPr>
        <p:spPr>
          <a:xfrm>
            <a:off x="1652657" y="1395433"/>
            <a:ext cx="5832475" cy="2332038"/>
          </a:xfrm>
        </p:spPr>
        <p:txBody>
          <a:bodyPr rtlCol="0">
            <a:normAutofit/>
          </a:bodyPr>
          <a:lstStyle/>
          <a:p>
            <a:pPr algn="just" fontAlgn="auto">
              <a:lnSpc>
                <a:spcPct val="140000"/>
              </a:lnSpc>
              <a:spcAft>
                <a:spcPts val="0"/>
              </a:spcAft>
              <a:buClr>
                <a:schemeClr val="tx1"/>
              </a:buClr>
              <a:defRPr/>
            </a:pPr>
            <a:r>
              <a:rPr lang="es-MX" sz="2200" dirty="0">
                <a:latin typeface="Adobe Devanagari" panose="02040503050201020203"/>
              </a:rPr>
              <a:t>Ser requiere de una buena calidad de material de relleno para tener: durabilidad, buen drenaje, buena compactación y sobre todo una buena interacción suelo – refuerzo.</a:t>
            </a:r>
          </a:p>
          <a:p>
            <a:pPr marL="0" indent="0" eaLnBrk="1" fontAlgn="auto" hangingPunct="1">
              <a:spcAft>
                <a:spcPts val="0"/>
              </a:spcAft>
              <a:buFont typeface="Arial" panose="020B0604020202020204" pitchFamily="34" charset="0"/>
              <a:buNone/>
              <a:defRPr/>
            </a:pPr>
            <a:endParaRPr lang="es-MX" dirty="0"/>
          </a:p>
        </p:txBody>
      </p:sp>
      <p:pic>
        <p:nvPicPr>
          <p:cNvPr id="11" name="Picture 2">
            <a:extLst>
              <a:ext uri="{FF2B5EF4-FFF2-40B4-BE49-F238E27FC236}">
                <a16:creationId xmlns:a16="http://schemas.microsoft.com/office/drawing/2014/main" id="{9C3F2703-4AF2-4AE6-8246-A0E7DDDB8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863"/>
          <a:stretch>
            <a:fillRect/>
          </a:stretch>
        </p:blipFill>
        <p:spPr bwMode="auto">
          <a:xfrm>
            <a:off x="7648645" y="1527989"/>
            <a:ext cx="2644775" cy="206692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2" name="2 Marcador de contenido">
            <a:extLst>
              <a:ext uri="{FF2B5EF4-FFF2-40B4-BE49-F238E27FC236}">
                <a16:creationId xmlns:a16="http://schemas.microsoft.com/office/drawing/2014/main" id="{6E68E47C-98A2-41A7-896A-59BD9C926DE8}"/>
              </a:ext>
            </a:extLst>
          </p:cNvPr>
          <p:cNvSpPr txBox="1">
            <a:spLocks/>
          </p:cNvSpPr>
          <p:nvPr/>
        </p:nvSpPr>
        <p:spPr>
          <a:xfrm>
            <a:off x="1652657" y="3808761"/>
            <a:ext cx="8640763" cy="2332038"/>
          </a:xfrm>
          <a:prstGeom prst="rect">
            <a:avLst/>
          </a:prstGeom>
        </p:spPr>
        <p:txBody>
          <a:bodyPr>
            <a:normAutofit fontScale="25000" lnSpcReduction="20000"/>
          </a:bodyPr>
          <a:lstStyle>
            <a:lvl1pPr marL="342900" indent="-342900" algn="just" defTabSz="914400" rtl="0" eaLnBrk="1" latinLnBrk="0" hangingPunct="1">
              <a:spcBef>
                <a:spcPct val="20000"/>
              </a:spcBef>
              <a:buFont typeface="Arial" pitchFamily="34" charset="0"/>
              <a:buChar char="•"/>
              <a:defRPr sz="2600" kern="1200">
                <a:solidFill>
                  <a:schemeClr val="tx1"/>
                </a:solidFill>
                <a:latin typeface="Tahoma" pitchFamily="34" charset="0"/>
                <a:ea typeface="Tahoma" pitchFamily="34" charset="0"/>
                <a:cs typeface="Tahoma" pitchFamily="34" charset="0"/>
              </a:defRPr>
            </a:lvl1pPr>
            <a:lvl2pPr marL="742950" indent="-285750" algn="just" defTabSz="914400" rtl="0" eaLnBrk="1" latinLnBrk="0" hangingPunct="1">
              <a:spcBef>
                <a:spcPct val="20000"/>
              </a:spcBef>
              <a:buFont typeface="Arial" pitchFamily="34" charset="0"/>
              <a:buChar char="–"/>
              <a:defRPr sz="2600" kern="1200">
                <a:solidFill>
                  <a:schemeClr val="tx1"/>
                </a:solidFill>
                <a:latin typeface="Tahoma" pitchFamily="34" charset="0"/>
                <a:ea typeface="Tahoma" pitchFamily="34" charset="0"/>
                <a:cs typeface="Tahoma" pitchFamily="34" charset="0"/>
              </a:defRPr>
            </a:lvl2pPr>
            <a:lvl3pPr marL="1143000" indent="-228600" algn="just" defTabSz="914400" rtl="0" eaLnBrk="1" latinLnBrk="0" hangingPunct="1">
              <a:spcBef>
                <a:spcPct val="20000"/>
              </a:spcBef>
              <a:buFont typeface="Arial" pitchFamily="34" charset="0"/>
              <a:buChar char="•"/>
              <a:defRPr sz="2600" kern="1200">
                <a:solidFill>
                  <a:schemeClr val="tx1"/>
                </a:solidFill>
                <a:latin typeface="Tahoma" pitchFamily="34" charset="0"/>
                <a:ea typeface="Tahoma" pitchFamily="34" charset="0"/>
                <a:cs typeface="Tahoma" pitchFamily="34" charset="0"/>
              </a:defRPr>
            </a:lvl3pPr>
            <a:lvl4pPr marL="1600200" indent="-228600" algn="just" defTabSz="914400" rtl="0" eaLnBrk="1" latinLnBrk="0" hangingPunct="1">
              <a:spcBef>
                <a:spcPct val="20000"/>
              </a:spcBef>
              <a:buFont typeface="Arial" pitchFamily="34" charset="0"/>
              <a:buChar char="–"/>
              <a:defRPr sz="2600" kern="1200">
                <a:solidFill>
                  <a:schemeClr val="tx1"/>
                </a:solidFill>
                <a:latin typeface="Tahoma" pitchFamily="34" charset="0"/>
                <a:ea typeface="Tahoma" pitchFamily="34" charset="0"/>
                <a:cs typeface="Tahoma" pitchFamily="34" charset="0"/>
              </a:defRPr>
            </a:lvl4pPr>
            <a:lvl5pPr marL="2057400" indent="-228600" algn="just" defTabSz="914400" rtl="0" eaLnBrk="1" latinLnBrk="0" hangingPunct="1">
              <a:spcBef>
                <a:spcPct val="20000"/>
              </a:spcBef>
              <a:buFont typeface="Arial" pitchFamily="34" charset="0"/>
              <a:buChar char="»"/>
              <a:defRPr sz="26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2157" indent="-402157" defTabSz="1219170">
              <a:lnSpc>
                <a:spcPct val="130000"/>
              </a:lnSpc>
              <a:spcBef>
                <a:spcPts val="800"/>
              </a:spcBef>
              <a:buClr>
                <a:schemeClr val="tx1"/>
              </a:buClr>
              <a:defRPr/>
            </a:pPr>
            <a:r>
              <a:rPr lang="es-MX" sz="8800" dirty="0">
                <a:latin typeface="Adobe Devanagari" panose="02040503050201020203"/>
                <a:ea typeface="+mn-ea"/>
                <a:cs typeface="Arial" pitchFamily="34" charset="0"/>
              </a:rPr>
              <a:t>Se recomienda el uso de materiales granulares (elevada fricción), éstos materiales cumplen los requisitos anteriormente mencionados.</a:t>
            </a:r>
          </a:p>
          <a:p>
            <a:pPr marL="402157" indent="-402157" defTabSz="1219170">
              <a:lnSpc>
                <a:spcPct val="130000"/>
              </a:lnSpc>
              <a:spcBef>
                <a:spcPts val="800"/>
              </a:spcBef>
              <a:buClr>
                <a:schemeClr val="tx1"/>
              </a:buClr>
              <a:defRPr/>
            </a:pPr>
            <a:endParaRPr lang="es-MX" sz="8800" dirty="0">
              <a:latin typeface="Adobe Devanagari" panose="02040503050201020203"/>
              <a:ea typeface="+mn-ea"/>
              <a:cs typeface="Arial" pitchFamily="34" charset="0"/>
            </a:endParaRPr>
          </a:p>
          <a:p>
            <a:pPr marL="402157" indent="-402157" defTabSz="1219170">
              <a:lnSpc>
                <a:spcPct val="130000"/>
              </a:lnSpc>
              <a:spcBef>
                <a:spcPts val="800"/>
              </a:spcBef>
              <a:buClr>
                <a:schemeClr val="tx1"/>
              </a:buClr>
              <a:defRPr/>
            </a:pPr>
            <a:r>
              <a:rPr lang="es-MX" sz="8800" dirty="0">
                <a:latin typeface="Adobe Devanagari" panose="02040503050201020203"/>
                <a:ea typeface="+mn-ea"/>
                <a:cs typeface="Arial" pitchFamily="34" charset="0"/>
              </a:rPr>
              <a:t>Para determinar la agresividad potencial de los suelos de relleno se deben realizar ensayos de pH, resistividad eléctrica y contenido de sales incluyendo sulfatos y cloruros.</a:t>
            </a:r>
          </a:p>
          <a:p>
            <a:pPr marL="402157" indent="-402157" defTabSz="1219170">
              <a:lnSpc>
                <a:spcPct val="130000"/>
              </a:lnSpc>
              <a:spcBef>
                <a:spcPts val="800"/>
              </a:spcBef>
              <a:buClr>
                <a:schemeClr val="tx1"/>
              </a:buClr>
              <a:defRPr/>
            </a:pPr>
            <a:endParaRPr lang="es-MX" sz="2400" dirty="0">
              <a:latin typeface="Adobe Devanagari" panose="02040503050201020203"/>
              <a:ea typeface="+mn-ea"/>
              <a:cs typeface="Arial" pitchFamily="34" charset="0"/>
            </a:endParaRPr>
          </a:p>
          <a:p>
            <a:pPr marL="0" indent="0" fontAlgn="auto">
              <a:spcAft>
                <a:spcPts val="0"/>
              </a:spcAft>
              <a:buFont typeface="Arial" pitchFamily="34" charset="0"/>
              <a:buNone/>
              <a:defRPr/>
            </a:pPr>
            <a:r>
              <a:rPr lang="es-MX" dirty="0"/>
              <a:t> </a:t>
            </a:r>
          </a:p>
          <a:p>
            <a:pPr marL="0" indent="0" fontAlgn="auto">
              <a:spcAft>
                <a:spcPts val="0"/>
              </a:spcAft>
              <a:buFont typeface="Arial" pitchFamily="34" charset="0"/>
              <a:buNone/>
              <a:defRPr/>
            </a:pPr>
            <a:endParaRPr lang="es-MX" dirty="0"/>
          </a:p>
        </p:txBody>
      </p:sp>
    </p:spTree>
    <p:extLst>
      <p:ext uri="{BB962C8B-B14F-4D97-AF65-F5344CB8AC3E}">
        <p14:creationId xmlns:p14="http://schemas.microsoft.com/office/powerpoint/2010/main" val="2321118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Relleno Estructural</a:t>
            </a:r>
          </a:p>
        </p:txBody>
      </p:sp>
      <p:sp>
        <p:nvSpPr>
          <p:cNvPr id="9" name="2 Marcador de contenido">
            <a:extLst>
              <a:ext uri="{FF2B5EF4-FFF2-40B4-BE49-F238E27FC236}">
                <a16:creationId xmlns:a16="http://schemas.microsoft.com/office/drawing/2014/main" id="{F79228CA-6CEC-42E7-BFAC-5E8C14B7B125}"/>
              </a:ext>
            </a:extLst>
          </p:cNvPr>
          <p:cNvSpPr>
            <a:spLocks noGrp="1"/>
          </p:cNvSpPr>
          <p:nvPr>
            <p:ph idx="1"/>
          </p:nvPr>
        </p:nvSpPr>
        <p:spPr>
          <a:xfrm>
            <a:off x="1623392" y="1073253"/>
            <a:ext cx="8229600" cy="5716120"/>
          </a:xfrm>
        </p:spPr>
        <p:txBody>
          <a:bodyPr rtlCol="0">
            <a:noAutofit/>
          </a:bodyPr>
          <a:lstStyle/>
          <a:p>
            <a:pPr algn="just">
              <a:lnSpc>
                <a:spcPct val="140000"/>
              </a:lnSpc>
              <a:spcAft>
                <a:spcPts val="0"/>
              </a:spcAft>
              <a:buClr>
                <a:schemeClr val="tx1"/>
              </a:buClr>
              <a:defRPr/>
            </a:pPr>
            <a:r>
              <a:rPr lang="es-MX" sz="2200" dirty="0">
                <a:latin typeface="Adobe Devanagari" panose="02040503050201020203"/>
              </a:rPr>
              <a:t>Para suelos que cumplan las especificaciones AASHTO se puede asumir un valor de </a:t>
            </a:r>
            <a:r>
              <a:rPr lang="el-GR" sz="2200" dirty="0"/>
              <a:t>φ</a:t>
            </a:r>
            <a:r>
              <a:rPr lang="es-MX" sz="2200" dirty="0">
                <a:latin typeface="Adobe Devanagari" panose="02040503050201020203"/>
              </a:rPr>
              <a:t> máximo de 34° a menos que se hayan realizado ensayos triaxiales o de corte directo.</a:t>
            </a:r>
          </a:p>
          <a:p>
            <a:pPr algn="just" eaLnBrk="1" hangingPunct="1"/>
            <a:r>
              <a:rPr lang="es-MX" altLang="en-US" sz="2200" dirty="0">
                <a:latin typeface="Adobe Devanagari" pitchFamily="18" charset="0"/>
              </a:rPr>
              <a:t>AASHTO especifica que en ningún caso se permite utilizar ángulos de fricción superiores a 40° así sean respaldados por ensayos.</a:t>
            </a:r>
          </a:p>
          <a:p>
            <a:pPr algn="just" eaLnBrk="1" hangingPunct="1"/>
            <a:r>
              <a:rPr lang="es-MX" altLang="en-US" sz="2200" dirty="0">
                <a:latin typeface="Adobe Devanagari" pitchFamily="18" charset="0"/>
              </a:rPr>
              <a:t>La compactación del material de relleno se debe de realizar al 95% del Proctor de acuerdo a la AASHTO T-99, los espesores de capa no deben de ser mayores a 30cm, la humedad óptima ± 2%.</a:t>
            </a:r>
          </a:p>
          <a:p>
            <a:pPr algn="just" eaLnBrk="1" hangingPunct="1"/>
            <a:r>
              <a:rPr lang="es-MX" altLang="en-US" sz="2200" dirty="0">
                <a:latin typeface="Adobe Devanagari" pitchFamily="18" charset="0"/>
              </a:rPr>
              <a:t>El material deberá de ser bien graduado Cu mayor a 4, se recomienda que este valor no supere a 20.</a:t>
            </a:r>
          </a:p>
          <a:p>
            <a:pPr algn="just" eaLnBrk="1" hangingPunct="1"/>
            <a:endParaRPr lang="es-MX" altLang="en-US" sz="2400" dirty="0">
              <a:latin typeface="Adobe Devanagari" pitchFamily="18" charset="0"/>
            </a:endParaRPr>
          </a:p>
          <a:p>
            <a:pPr algn="just" eaLnBrk="1" hangingPunct="1"/>
            <a:endParaRPr lang="es-MX" altLang="en-US" sz="2400" dirty="0">
              <a:latin typeface="Adobe Devanagari" pitchFamily="18" charset="0"/>
            </a:endParaRPr>
          </a:p>
          <a:p>
            <a:pPr algn="just">
              <a:lnSpc>
                <a:spcPct val="140000"/>
              </a:lnSpc>
              <a:spcAft>
                <a:spcPts val="0"/>
              </a:spcAft>
              <a:buClr>
                <a:schemeClr val="tx1"/>
              </a:buClr>
              <a:defRPr/>
            </a:pPr>
            <a:endParaRPr lang="es-MX" sz="2200" dirty="0">
              <a:latin typeface="Adobe Devanagari" panose="02040503050201020203"/>
            </a:endParaRPr>
          </a:p>
          <a:p>
            <a:pPr marL="0" indent="0" eaLnBrk="1" fontAlgn="auto" hangingPunct="1">
              <a:spcAft>
                <a:spcPts val="0"/>
              </a:spcAft>
              <a:buFont typeface="Arial" panose="020B0604020202020204" pitchFamily="34" charset="0"/>
              <a:buNone/>
              <a:defRPr/>
            </a:pPr>
            <a:endParaRPr lang="es-MX" sz="2400" dirty="0"/>
          </a:p>
        </p:txBody>
      </p:sp>
    </p:spTree>
    <p:extLst>
      <p:ext uri="{BB962C8B-B14F-4D97-AF65-F5344CB8AC3E}">
        <p14:creationId xmlns:p14="http://schemas.microsoft.com/office/powerpoint/2010/main" val="303327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Relleno Estructural</a:t>
            </a:r>
          </a:p>
        </p:txBody>
      </p:sp>
      <p:sp>
        <p:nvSpPr>
          <p:cNvPr id="9" name="2 Marcador de contenido">
            <a:extLst>
              <a:ext uri="{FF2B5EF4-FFF2-40B4-BE49-F238E27FC236}">
                <a16:creationId xmlns:a16="http://schemas.microsoft.com/office/drawing/2014/main" id="{F79228CA-6CEC-42E7-BFAC-5E8C14B7B125}"/>
              </a:ext>
            </a:extLst>
          </p:cNvPr>
          <p:cNvSpPr>
            <a:spLocks noGrp="1"/>
          </p:cNvSpPr>
          <p:nvPr>
            <p:ph idx="1"/>
          </p:nvPr>
        </p:nvSpPr>
        <p:spPr>
          <a:xfrm>
            <a:off x="1557130" y="1166018"/>
            <a:ext cx="8229600" cy="4525963"/>
          </a:xfrm>
        </p:spPr>
        <p:txBody>
          <a:bodyPr rtlCol="0">
            <a:noAutofit/>
          </a:bodyPr>
          <a:lstStyle/>
          <a:p>
            <a:pPr algn="just" eaLnBrk="1" hangingPunct="1"/>
            <a:r>
              <a:rPr lang="es-MX" altLang="en-US" sz="2200" dirty="0">
                <a:latin typeface="Adobe Devanagari" pitchFamily="18" charset="0"/>
              </a:rPr>
              <a:t>La compactación del material de relleno se debe de realizar al 95% del Proctor de acuerdo a la AASHTO T-99, los espesores de capa no deben de ser mayores a 30cm, la humedad óptima ± 2%.</a:t>
            </a:r>
          </a:p>
          <a:p>
            <a:pPr algn="just" eaLnBrk="1" hangingPunct="1"/>
            <a:r>
              <a:rPr lang="es-MX" altLang="en-US" sz="2200" dirty="0">
                <a:latin typeface="Adobe Devanagari" pitchFamily="18" charset="0"/>
              </a:rPr>
              <a:t>El material deberá de ser bien graduado Cu mayor a 4, se recomienda que este valor no supere a 20.</a:t>
            </a:r>
          </a:p>
          <a:p>
            <a:pPr algn="just" eaLnBrk="1" hangingPunct="1"/>
            <a:endParaRPr lang="es-MX" altLang="en-US" sz="2400" dirty="0">
              <a:latin typeface="Adobe Devanagari" pitchFamily="18" charset="0"/>
            </a:endParaRPr>
          </a:p>
          <a:p>
            <a:pPr algn="just">
              <a:lnSpc>
                <a:spcPct val="140000"/>
              </a:lnSpc>
              <a:spcAft>
                <a:spcPts val="0"/>
              </a:spcAft>
              <a:buClr>
                <a:schemeClr val="tx1"/>
              </a:buClr>
              <a:defRPr/>
            </a:pPr>
            <a:endParaRPr lang="es-MX" sz="2200" dirty="0">
              <a:latin typeface="Adobe Devanagari" panose="02040503050201020203"/>
            </a:endParaRPr>
          </a:p>
          <a:p>
            <a:pPr marL="0" indent="0" eaLnBrk="1" fontAlgn="auto" hangingPunct="1">
              <a:spcAft>
                <a:spcPts val="0"/>
              </a:spcAft>
              <a:buFont typeface="Arial" panose="020B0604020202020204" pitchFamily="34" charset="0"/>
              <a:buNone/>
              <a:defRPr/>
            </a:pPr>
            <a:endParaRPr lang="es-MX" sz="2400" dirty="0"/>
          </a:p>
        </p:txBody>
      </p:sp>
    </p:spTree>
    <p:extLst>
      <p:ext uri="{BB962C8B-B14F-4D97-AF65-F5344CB8AC3E}">
        <p14:creationId xmlns:p14="http://schemas.microsoft.com/office/powerpoint/2010/main" val="386345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EBC91C-A1E7-420B-83A6-41436DFC29CC}"/>
              </a:ext>
            </a:extLst>
          </p:cNvPr>
          <p:cNvSpPr>
            <a:spLocks noGrp="1"/>
          </p:cNvSpPr>
          <p:nvPr>
            <p:ph type="title"/>
          </p:nvPr>
        </p:nvSpPr>
        <p:spPr/>
        <p:txBody>
          <a:bodyPr/>
          <a:lstStyle/>
          <a:p>
            <a:r>
              <a:rPr lang="es-ES" dirty="0"/>
              <a:t>Componentes de un MME</a:t>
            </a:r>
            <a:endParaRPr lang="es-PE" dirty="0"/>
          </a:p>
        </p:txBody>
      </p:sp>
      <p:sp>
        <p:nvSpPr>
          <p:cNvPr id="3" name="Marcador de texto 2">
            <a:extLst>
              <a:ext uri="{FF2B5EF4-FFF2-40B4-BE49-F238E27FC236}">
                <a16:creationId xmlns:a16="http://schemas.microsoft.com/office/drawing/2014/main" id="{AB6E99DE-7254-4670-9DF7-7C65CBB73AF9}"/>
              </a:ext>
            </a:extLst>
          </p:cNvPr>
          <p:cNvSpPr>
            <a:spLocks noGrp="1"/>
          </p:cNvSpPr>
          <p:nvPr>
            <p:ph type="body" idx="13"/>
          </p:nvPr>
        </p:nvSpPr>
        <p:spPr/>
        <p:txBody>
          <a:bodyPr/>
          <a:lstStyle/>
          <a:p>
            <a:r>
              <a:rPr lang="es-PE" dirty="0"/>
              <a:t>Tipos de Refuerzo</a:t>
            </a:r>
          </a:p>
        </p:txBody>
      </p:sp>
      <p:pic>
        <p:nvPicPr>
          <p:cNvPr id="7" name="Imagen 6">
            <a:extLst>
              <a:ext uri="{FF2B5EF4-FFF2-40B4-BE49-F238E27FC236}">
                <a16:creationId xmlns:a16="http://schemas.microsoft.com/office/drawing/2014/main" id="{F26EB7C0-DF33-4EFC-996C-629DDF7FCB2E}"/>
              </a:ext>
            </a:extLst>
          </p:cNvPr>
          <p:cNvPicPr>
            <a:picLocks noChangeAspect="1"/>
          </p:cNvPicPr>
          <p:nvPr/>
        </p:nvPicPr>
        <p:blipFill>
          <a:blip r:embed="rId2"/>
          <a:stretch>
            <a:fillRect/>
          </a:stretch>
        </p:blipFill>
        <p:spPr>
          <a:xfrm>
            <a:off x="9385507" y="1707992"/>
            <a:ext cx="2279110" cy="1721008"/>
          </a:xfrm>
          <a:prstGeom prst="rect">
            <a:avLst/>
          </a:prstGeom>
        </p:spPr>
      </p:pic>
      <p:sp>
        <p:nvSpPr>
          <p:cNvPr id="11" name="Text Placeholder 6">
            <a:extLst>
              <a:ext uri="{FF2B5EF4-FFF2-40B4-BE49-F238E27FC236}">
                <a16:creationId xmlns:a16="http://schemas.microsoft.com/office/drawing/2014/main" id="{D4B12EC6-0AEB-443D-907D-E656EAE20CCF}"/>
              </a:ext>
            </a:extLst>
          </p:cNvPr>
          <p:cNvSpPr txBox="1">
            <a:spLocks/>
          </p:cNvSpPr>
          <p:nvPr/>
        </p:nvSpPr>
        <p:spPr>
          <a:xfrm>
            <a:off x="473775" y="1354722"/>
            <a:ext cx="11068867" cy="4437594"/>
          </a:xfrm>
          <a:prstGeom prst="rect">
            <a:avLst/>
          </a:prstGeom>
        </p:spPr>
        <p:txBody>
          <a:bodyPr>
            <a:norm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eaLnBrk="1" fontAlgn="auto" hangingPunct="1">
              <a:spcAft>
                <a:spcPts val="0"/>
              </a:spcAft>
              <a:buFont typeface="Arial" panose="020B0604020202020204" pitchFamily="34" charset="0"/>
              <a:buNone/>
              <a:defRPr/>
            </a:pPr>
            <a:r>
              <a:rPr lang="es-ES" sz="2200" dirty="0">
                <a:cs typeface="Aharoni" panose="020B0604020202020204" pitchFamily="2" charset="-79"/>
              </a:rPr>
              <a:t>Tipos de Refuerzo:</a:t>
            </a:r>
          </a:p>
          <a:p>
            <a:pPr marL="0" indent="0" algn="just" eaLnBrk="1" fontAlgn="auto" hangingPunct="1">
              <a:spcAft>
                <a:spcPts val="0"/>
              </a:spcAft>
              <a:buFont typeface="Arial" panose="020B0604020202020204" pitchFamily="34" charset="0"/>
              <a:buNone/>
              <a:defRPr/>
            </a:pPr>
            <a:endParaRPr lang="es-ES" sz="2200" dirty="0">
              <a:cs typeface="Aharoni" panose="020B0604020202020204" pitchFamily="2" charset="-79"/>
            </a:endParaRPr>
          </a:p>
          <a:p>
            <a:pPr algn="just">
              <a:defRPr/>
            </a:pPr>
            <a:r>
              <a:rPr lang="es-ES" altLang="en-US" sz="2200" dirty="0">
                <a:cs typeface="Aharoni" panose="020B0604020202020204" pitchFamily="2" charset="-79"/>
              </a:rPr>
              <a:t>Geomallas Uniaxiales</a:t>
            </a:r>
          </a:p>
          <a:p>
            <a:pPr algn="just">
              <a:defRPr/>
            </a:pPr>
            <a:r>
              <a:rPr lang="es-ES" altLang="en-US" sz="2200" dirty="0" err="1">
                <a:cs typeface="Aharoni" panose="020B0604020202020204" pitchFamily="2" charset="-79"/>
              </a:rPr>
              <a:t>GeoTextiles</a:t>
            </a:r>
            <a:r>
              <a:rPr lang="es-ES" altLang="en-US" sz="2200" dirty="0">
                <a:cs typeface="Aharoni" panose="020B0604020202020204" pitchFamily="2" charset="-79"/>
              </a:rPr>
              <a:t> Tejido</a:t>
            </a:r>
          </a:p>
          <a:p>
            <a:pPr algn="just">
              <a:defRPr/>
            </a:pPr>
            <a:r>
              <a:rPr lang="es-ES" altLang="en-US" sz="2200" dirty="0">
                <a:cs typeface="Aharoni" panose="020B0604020202020204" pitchFamily="2" charset="-79"/>
              </a:rPr>
              <a:t>Cintas y Flejes</a:t>
            </a:r>
          </a:p>
          <a:p>
            <a:pPr algn="just">
              <a:defRPr/>
            </a:pPr>
            <a:r>
              <a:rPr lang="es-ES" altLang="en-US" sz="2200" dirty="0">
                <a:cs typeface="Aharoni" panose="020B0604020202020204" pitchFamily="2" charset="-79"/>
              </a:rPr>
              <a:t>Escalerillas</a:t>
            </a:r>
          </a:p>
          <a:p>
            <a:endParaRPr lang="en-US" sz="1733" dirty="0"/>
          </a:p>
          <a:p>
            <a:endParaRPr lang="en-US" sz="1733" dirty="0"/>
          </a:p>
        </p:txBody>
      </p:sp>
      <p:pic>
        <p:nvPicPr>
          <p:cNvPr id="12" name="Imagen 11">
            <a:extLst>
              <a:ext uri="{FF2B5EF4-FFF2-40B4-BE49-F238E27FC236}">
                <a16:creationId xmlns:a16="http://schemas.microsoft.com/office/drawing/2014/main" id="{2209E9DD-84A2-4875-A124-634E84A37019}"/>
              </a:ext>
            </a:extLst>
          </p:cNvPr>
          <p:cNvPicPr>
            <a:picLocks noChangeAspect="1"/>
          </p:cNvPicPr>
          <p:nvPr/>
        </p:nvPicPr>
        <p:blipFill>
          <a:blip r:embed="rId3"/>
          <a:stretch>
            <a:fillRect/>
          </a:stretch>
        </p:blipFill>
        <p:spPr>
          <a:xfrm>
            <a:off x="6702214" y="1701387"/>
            <a:ext cx="2279110" cy="1753970"/>
          </a:xfrm>
          <a:prstGeom prst="rect">
            <a:avLst/>
          </a:prstGeom>
        </p:spPr>
      </p:pic>
      <p:pic>
        <p:nvPicPr>
          <p:cNvPr id="13" name="Image 9">
            <a:extLst>
              <a:ext uri="{FF2B5EF4-FFF2-40B4-BE49-F238E27FC236}">
                <a16:creationId xmlns:a16="http://schemas.microsoft.com/office/drawing/2014/main" id="{AAECDAF2-B221-4605-8FFA-F20CA69D3870}"/>
              </a:ext>
            </a:extLst>
          </p:cNvPr>
          <p:cNvPicPr>
            <a:picLocks noChangeAspect="1"/>
          </p:cNvPicPr>
          <p:nvPr/>
        </p:nvPicPr>
        <p:blipFill>
          <a:blip r:embed="rId4"/>
          <a:stretch>
            <a:fillRect/>
          </a:stretch>
        </p:blipFill>
        <p:spPr>
          <a:xfrm>
            <a:off x="4066057" y="1701387"/>
            <a:ext cx="2434066" cy="1753970"/>
          </a:xfrm>
          <a:prstGeom prst="rect">
            <a:avLst/>
          </a:prstGeom>
        </p:spPr>
      </p:pic>
      <p:pic>
        <p:nvPicPr>
          <p:cNvPr id="14" name="Picture 2" descr="C:\Documentos\TIERRA ARMADA\Fotos\Viajes\Fotos Viaje Chile\P1010013.JPG">
            <a:extLst>
              <a:ext uri="{FF2B5EF4-FFF2-40B4-BE49-F238E27FC236}">
                <a16:creationId xmlns:a16="http://schemas.microsoft.com/office/drawing/2014/main" id="{37710884-7CC7-4259-B833-B53683E359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48" y="4024125"/>
            <a:ext cx="2915686" cy="22649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6B371225-BCEA-4770-A787-705E1E451E0E}"/>
              </a:ext>
            </a:extLst>
          </p:cNvPr>
          <p:cNvPicPr>
            <a:picLocks noChangeAspect="1"/>
          </p:cNvPicPr>
          <p:nvPr/>
        </p:nvPicPr>
        <p:blipFill>
          <a:blip r:embed="rId6"/>
          <a:stretch>
            <a:fillRect/>
          </a:stretch>
        </p:blipFill>
        <p:spPr>
          <a:xfrm>
            <a:off x="5584052" y="3808627"/>
            <a:ext cx="4779148" cy="2800232"/>
          </a:xfrm>
          <a:prstGeom prst="rect">
            <a:avLst/>
          </a:prstGeom>
        </p:spPr>
      </p:pic>
    </p:spTree>
    <p:extLst>
      <p:ext uri="{BB962C8B-B14F-4D97-AF65-F5344CB8AC3E}">
        <p14:creationId xmlns:p14="http://schemas.microsoft.com/office/powerpoint/2010/main" val="1221302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Mecanismos de Transferencia</a:t>
            </a:r>
          </a:p>
        </p:txBody>
      </p:sp>
      <p:sp>
        <p:nvSpPr>
          <p:cNvPr id="6" name="2 Marcador de contenido">
            <a:extLst>
              <a:ext uri="{FF2B5EF4-FFF2-40B4-BE49-F238E27FC236}">
                <a16:creationId xmlns:a16="http://schemas.microsoft.com/office/drawing/2014/main" id="{22228F44-F057-4E88-9A5B-4C8DE9E722FC}"/>
              </a:ext>
            </a:extLst>
          </p:cNvPr>
          <p:cNvSpPr>
            <a:spLocks noGrp="1"/>
          </p:cNvSpPr>
          <p:nvPr>
            <p:ph idx="1"/>
          </p:nvPr>
        </p:nvSpPr>
        <p:spPr>
          <a:xfrm>
            <a:off x="2088515" y="1305243"/>
            <a:ext cx="8605838" cy="5160962"/>
          </a:xfrm>
        </p:spPr>
        <p:txBody>
          <a:bodyPr rtlCol="0">
            <a:normAutofit/>
          </a:bodyPr>
          <a:lstStyle/>
          <a:p>
            <a:pPr algn="just" eaLnBrk="1" fontAlgn="auto" hangingPunct="1">
              <a:spcAft>
                <a:spcPts val="0"/>
              </a:spcAft>
              <a:defRPr/>
            </a:pPr>
            <a:r>
              <a:rPr lang="es-MX" sz="2200" b="1" dirty="0">
                <a:effectLst>
                  <a:outerShdw blurRad="38100" dist="38100" dir="2700000" algn="tl">
                    <a:srgbClr val="000000">
                      <a:alpha val="43137"/>
                    </a:srgbClr>
                  </a:outerShdw>
                </a:effectLst>
                <a:latin typeface="Adobe Devanagari" panose="02040503050201020203"/>
              </a:rPr>
              <a:t>Fricción: </a:t>
            </a:r>
            <a:r>
              <a:rPr lang="es-MX" sz="2200" dirty="0">
                <a:latin typeface="Adobe Devanagari" panose="02040503050201020203"/>
              </a:rPr>
              <a:t>Se desarrolla cuando existe desplazamientos relativos debido a los esfuerzos de corte generados entre la superficie del refuerzo y el suelo. Algunos ejemplos de refuerzos son flejes de acero, </a:t>
            </a:r>
            <a:r>
              <a:rPr lang="es-MX" sz="2200" dirty="0" err="1">
                <a:latin typeface="Adobe Devanagari" panose="02040503050201020203"/>
              </a:rPr>
              <a:t>geotextiles</a:t>
            </a:r>
            <a:r>
              <a:rPr lang="es-MX" sz="2200" dirty="0">
                <a:latin typeface="Adobe Devanagari" panose="02040503050201020203"/>
              </a:rPr>
              <a:t>, cintas poliméricas y algunas geomallas. </a:t>
            </a:r>
          </a:p>
          <a:p>
            <a:pPr eaLnBrk="1" fontAlgn="auto" hangingPunct="1">
              <a:spcAft>
                <a:spcPts val="0"/>
              </a:spcAft>
              <a:defRPr/>
            </a:pPr>
            <a:endParaRPr lang="es-MX" sz="2400" dirty="0"/>
          </a:p>
          <a:p>
            <a:pPr eaLnBrk="1" fontAlgn="auto" hangingPunct="1">
              <a:spcAft>
                <a:spcPts val="0"/>
              </a:spcAft>
              <a:defRPr/>
            </a:pPr>
            <a:endParaRPr lang="es-MX" sz="2400" dirty="0"/>
          </a:p>
          <a:p>
            <a:pPr eaLnBrk="1" fontAlgn="auto" hangingPunct="1">
              <a:spcAft>
                <a:spcPts val="0"/>
              </a:spcAft>
              <a:defRPr/>
            </a:pPr>
            <a:endParaRPr lang="es-MX" sz="2400" dirty="0"/>
          </a:p>
          <a:p>
            <a:pPr eaLnBrk="1" fontAlgn="auto" hangingPunct="1">
              <a:spcAft>
                <a:spcPts val="0"/>
              </a:spcAft>
              <a:defRPr/>
            </a:pPr>
            <a:endParaRPr lang="es-MX" sz="2400" dirty="0"/>
          </a:p>
          <a:p>
            <a:pPr eaLnBrk="1" fontAlgn="auto" hangingPunct="1">
              <a:spcAft>
                <a:spcPts val="0"/>
              </a:spcAft>
              <a:defRPr/>
            </a:pPr>
            <a:endParaRPr lang="es-MX" sz="2400" dirty="0"/>
          </a:p>
          <a:p>
            <a:pPr eaLnBrk="1" fontAlgn="auto" hangingPunct="1">
              <a:spcAft>
                <a:spcPts val="0"/>
              </a:spcAft>
              <a:defRPr/>
            </a:pPr>
            <a:endParaRPr lang="es-MX" sz="2400" dirty="0"/>
          </a:p>
          <a:p>
            <a:pPr eaLnBrk="1" fontAlgn="auto" hangingPunct="1">
              <a:spcAft>
                <a:spcPts val="0"/>
              </a:spcAft>
              <a:defRPr/>
            </a:pPr>
            <a:endParaRPr lang="es-MX" dirty="0"/>
          </a:p>
          <a:p>
            <a:pPr marL="0" indent="0" eaLnBrk="1" fontAlgn="auto" hangingPunct="1">
              <a:spcAft>
                <a:spcPts val="0"/>
              </a:spcAft>
              <a:buFont typeface="Arial" panose="020B0604020202020204" pitchFamily="34" charset="0"/>
              <a:buNone/>
              <a:defRPr/>
            </a:pPr>
            <a:endParaRPr lang="es-MX" dirty="0"/>
          </a:p>
        </p:txBody>
      </p:sp>
      <p:pic>
        <p:nvPicPr>
          <p:cNvPr id="7" name="Picture 3">
            <a:extLst>
              <a:ext uri="{FF2B5EF4-FFF2-40B4-BE49-F238E27FC236}">
                <a16:creationId xmlns:a16="http://schemas.microsoft.com/office/drawing/2014/main" id="{3804893B-76A9-4122-9694-11FC01A64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228" y="3567430"/>
            <a:ext cx="4391025" cy="28987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31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C63E74-14BF-4738-B288-D5D0C42C6CD6}"/>
              </a:ext>
            </a:extLst>
          </p:cNvPr>
          <p:cNvSpPr>
            <a:spLocks noGrp="1"/>
          </p:cNvSpPr>
          <p:nvPr>
            <p:ph type="title"/>
          </p:nvPr>
        </p:nvSpPr>
        <p:spPr/>
        <p:txBody>
          <a:bodyPr/>
          <a:lstStyle/>
          <a:p>
            <a:r>
              <a:rPr lang="es-PE" dirty="0"/>
              <a:t>Índice</a:t>
            </a:r>
          </a:p>
        </p:txBody>
      </p:sp>
      <p:sp>
        <p:nvSpPr>
          <p:cNvPr id="3" name="Marcador de texto 2">
            <a:extLst>
              <a:ext uri="{FF2B5EF4-FFF2-40B4-BE49-F238E27FC236}">
                <a16:creationId xmlns:a16="http://schemas.microsoft.com/office/drawing/2014/main" id="{94C9CA02-B164-416D-95AC-37F38B407DD3}"/>
              </a:ext>
            </a:extLst>
          </p:cNvPr>
          <p:cNvSpPr>
            <a:spLocks noGrp="1"/>
          </p:cNvSpPr>
          <p:nvPr>
            <p:ph type="body" idx="13"/>
          </p:nvPr>
        </p:nvSpPr>
        <p:spPr/>
        <p:txBody>
          <a:bodyPr/>
          <a:lstStyle/>
          <a:p>
            <a:endParaRPr lang="es-PE"/>
          </a:p>
        </p:txBody>
      </p:sp>
      <p:sp>
        <p:nvSpPr>
          <p:cNvPr id="4" name="Marcador de contenido 3">
            <a:extLst>
              <a:ext uri="{FF2B5EF4-FFF2-40B4-BE49-F238E27FC236}">
                <a16:creationId xmlns:a16="http://schemas.microsoft.com/office/drawing/2014/main" id="{2CC2ABEB-2851-453B-96BA-35B3F00E256E}"/>
              </a:ext>
            </a:extLst>
          </p:cNvPr>
          <p:cNvSpPr>
            <a:spLocks noGrp="1"/>
          </p:cNvSpPr>
          <p:nvPr>
            <p:ph idx="1"/>
          </p:nvPr>
        </p:nvSpPr>
        <p:spPr>
          <a:xfrm>
            <a:off x="463176" y="1499921"/>
            <a:ext cx="3896790" cy="4929411"/>
          </a:xfrm>
        </p:spPr>
        <p:txBody>
          <a:bodyPr/>
          <a:lstStyle/>
          <a:p>
            <a:r>
              <a:rPr lang="es-PE" dirty="0"/>
              <a:t>Metodología AASHTO LRFD</a:t>
            </a:r>
          </a:p>
          <a:p>
            <a:r>
              <a:rPr lang="es-PE" dirty="0"/>
              <a:t>Análisis Externo</a:t>
            </a:r>
          </a:p>
          <a:p>
            <a:r>
              <a:rPr lang="es-PE" dirty="0"/>
              <a:t>Análisis Interno</a:t>
            </a:r>
          </a:p>
        </p:txBody>
      </p:sp>
      <p:pic>
        <p:nvPicPr>
          <p:cNvPr id="6" name="Imagen 5" descr="Imagen que contiene edificio, calle, camioneta, fuego&#10;&#10;Descripción generada automáticamente">
            <a:extLst>
              <a:ext uri="{FF2B5EF4-FFF2-40B4-BE49-F238E27FC236}">
                <a16:creationId xmlns:a16="http://schemas.microsoft.com/office/drawing/2014/main" id="{4D72E902-BBFD-42BA-9A92-284515919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474" y="1499921"/>
            <a:ext cx="7157351" cy="4024051"/>
          </a:xfrm>
          <a:prstGeom prst="rect">
            <a:avLst/>
          </a:prstGeom>
        </p:spPr>
      </p:pic>
    </p:spTree>
    <p:extLst>
      <p:ext uri="{BB962C8B-B14F-4D97-AF65-F5344CB8AC3E}">
        <p14:creationId xmlns:p14="http://schemas.microsoft.com/office/powerpoint/2010/main" val="1129515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Mecanismos de Transferencia</a:t>
            </a:r>
          </a:p>
        </p:txBody>
      </p:sp>
      <p:sp>
        <p:nvSpPr>
          <p:cNvPr id="8" name="2 Marcador de contenido">
            <a:extLst>
              <a:ext uri="{FF2B5EF4-FFF2-40B4-BE49-F238E27FC236}">
                <a16:creationId xmlns:a16="http://schemas.microsoft.com/office/drawing/2014/main" id="{EE78E070-DE0C-4743-9C92-193368006E69}"/>
              </a:ext>
            </a:extLst>
          </p:cNvPr>
          <p:cNvSpPr>
            <a:spLocks noGrp="1"/>
          </p:cNvSpPr>
          <p:nvPr>
            <p:ph idx="1"/>
          </p:nvPr>
        </p:nvSpPr>
        <p:spPr>
          <a:xfrm>
            <a:off x="1988820" y="1305243"/>
            <a:ext cx="8605838" cy="5160962"/>
          </a:xfrm>
        </p:spPr>
        <p:txBody>
          <a:bodyPr rtlCol="0">
            <a:normAutofit/>
          </a:bodyPr>
          <a:lstStyle/>
          <a:p>
            <a:pPr algn="just" eaLnBrk="1" fontAlgn="auto" hangingPunct="1">
              <a:spcAft>
                <a:spcPts val="0"/>
              </a:spcAft>
              <a:defRPr/>
            </a:pPr>
            <a:r>
              <a:rPr lang="es-MX" b="1" dirty="0">
                <a:effectLst>
                  <a:outerShdw blurRad="38100" dist="38100" dir="2700000" algn="tl">
                    <a:srgbClr val="000000">
                      <a:alpha val="43137"/>
                    </a:srgbClr>
                  </a:outerShdw>
                </a:effectLst>
                <a:latin typeface="Adobe Devanagari" panose="02040503050201020203"/>
              </a:rPr>
              <a:t>Resistencia Pasiva: </a:t>
            </a:r>
            <a:r>
              <a:rPr lang="es-MX" sz="2400" dirty="0">
                <a:latin typeface="Adobe Devanagari" panose="02040503050201020203"/>
              </a:rPr>
              <a:t>Se produce a través del desarrollo de esfuerzos que se producen  en refuerzos “transversales”, perpendiculares al movimiento relativo del suelo reforzado. Este mecanismo es considerado como el principal en refuerzo del tipo mallas de acero y algunas geomallas consideradas rígidas, esta rigidez permite la movilización de la resistencia pasiva.</a:t>
            </a:r>
          </a:p>
          <a:p>
            <a:pPr eaLnBrk="1" fontAlgn="auto" hangingPunct="1">
              <a:spcAft>
                <a:spcPts val="0"/>
              </a:spcAft>
              <a:defRPr/>
            </a:pPr>
            <a:endParaRPr lang="es-MX" sz="2400" dirty="0"/>
          </a:p>
          <a:p>
            <a:pPr eaLnBrk="1" fontAlgn="auto" hangingPunct="1">
              <a:spcAft>
                <a:spcPts val="0"/>
              </a:spcAft>
              <a:defRPr/>
            </a:pPr>
            <a:endParaRPr lang="es-MX" sz="2400" dirty="0"/>
          </a:p>
          <a:p>
            <a:pPr eaLnBrk="1" fontAlgn="auto" hangingPunct="1">
              <a:spcAft>
                <a:spcPts val="0"/>
              </a:spcAft>
              <a:defRPr/>
            </a:pPr>
            <a:endParaRPr lang="es-MX" sz="2400" dirty="0"/>
          </a:p>
          <a:p>
            <a:pPr eaLnBrk="1" fontAlgn="auto" hangingPunct="1">
              <a:spcAft>
                <a:spcPts val="0"/>
              </a:spcAft>
              <a:defRPr/>
            </a:pPr>
            <a:endParaRPr lang="es-MX" sz="2400" dirty="0"/>
          </a:p>
          <a:p>
            <a:pPr eaLnBrk="1" fontAlgn="auto" hangingPunct="1">
              <a:spcAft>
                <a:spcPts val="0"/>
              </a:spcAft>
              <a:defRPr/>
            </a:pPr>
            <a:endParaRPr lang="es-MX" sz="2400" dirty="0"/>
          </a:p>
          <a:p>
            <a:pPr eaLnBrk="1" fontAlgn="auto" hangingPunct="1">
              <a:spcAft>
                <a:spcPts val="0"/>
              </a:spcAft>
              <a:defRPr/>
            </a:pPr>
            <a:endParaRPr lang="es-MX" sz="2400" dirty="0"/>
          </a:p>
          <a:p>
            <a:pPr eaLnBrk="1" fontAlgn="auto" hangingPunct="1">
              <a:spcAft>
                <a:spcPts val="0"/>
              </a:spcAft>
              <a:defRPr/>
            </a:pPr>
            <a:endParaRPr lang="es-MX" sz="2400" dirty="0"/>
          </a:p>
          <a:p>
            <a:pPr marL="0" indent="0" eaLnBrk="1" fontAlgn="auto" hangingPunct="1">
              <a:spcAft>
                <a:spcPts val="0"/>
              </a:spcAft>
              <a:buFont typeface="Arial" panose="020B0604020202020204" pitchFamily="34" charset="0"/>
              <a:buNone/>
              <a:defRPr/>
            </a:pPr>
            <a:endParaRPr lang="es-MX" sz="2400" dirty="0"/>
          </a:p>
        </p:txBody>
      </p:sp>
      <p:pic>
        <p:nvPicPr>
          <p:cNvPr id="9" name="Picture 4">
            <a:extLst>
              <a:ext uri="{FF2B5EF4-FFF2-40B4-BE49-F238E27FC236}">
                <a16:creationId xmlns:a16="http://schemas.microsoft.com/office/drawing/2014/main" id="{ED5FEF0B-C140-4E31-8C99-780FFEB67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445" y="1813243"/>
            <a:ext cx="6600825" cy="38576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3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Estabilidad Externa e Interna</a:t>
            </a:r>
          </a:p>
        </p:txBody>
      </p:sp>
      <p:sp>
        <p:nvSpPr>
          <p:cNvPr id="10" name="2 Marcador de contenido">
            <a:extLst>
              <a:ext uri="{FF2B5EF4-FFF2-40B4-BE49-F238E27FC236}">
                <a16:creationId xmlns:a16="http://schemas.microsoft.com/office/drawing/2014/main" id="{A7740217-B60B-41F3-A637-33196D40269A}"/>
              </a:ext>
            </a:extLst>
          </p:cNvPr>
          <p:cNvSpPr>
            <a:spLocks noGrp="1"/>
          </p:cNvSpPr>
          <p:nvPr>
            <p:ph idx="1"/>
          </p:nvPr>
        </p:nvSpPr>
        <p:spPr>
          <a:xfrm>
            <a:off x="1981200" y="1135387"/>
            <a:ext cx="8229600" cy="4525963"/>
          </a:xfrm>
        </p:spPr>
        <p:txBody>
          <a:bodyPr rtlCol="0">
            <a:normAutofit/>
          </a:bodyPr>
          <a:lstStyle/>
          <a:p>
            <a:pPr marL="0" indent="0" eaLnBrk="1" fontAlgn="auto" hangingPunct="1">
              <a:spcAft>
                <a:spcPts val="0"/>
              </a:spcAft>
              <a:buFont typeface="Arial" panose="020B0604020202020204" pitchFamily="34" charset="0"/>
              <a:buNone/>
              <a:defRPr/>
            </a:pPr>
            <a:r>
              <a:rPr lang="es-MX" b="1" dirty="0">
                <a:effectLst>
                  <a:outerShdw blurRad="38100" dist="38100" dir="2700000" algn="tl">
                    <a:srgbClr val="000000">
                      <a:alpha val="43137"/>
                    </a:srgbClr>
                  </a:outerShdw>
                </a:effectLst>
              </a:rPr>
              <a:t>Estabilidad Externa</a:t>
            </a:r>
          </a:p>
          <a:p>
            <a:pPr marL="0" indent="0" eaLnBrk="1" fontAlgn="auto" hangingPunct="1">
              <a:spcAft>
                <a:spcPts val="0"/>
              </a:spcAft>
              <a:buFont typeface="Arial" panose="020B0604020202020204" pitchFamily="34" charset="0"/>
              <a:buNone/>
              <a:defRPr/>
            </a:pPr>
            <a:endParaRPr lang="es-MX" dirty="0"/>
          </a:p>
          <a:p>
            <a:pPr marL="0" indent="0" eaLnBrk="1" fontAlgn="auto" hangingPunct="1">
              <a:spcAft>
                <a:spcPts val="0"/>
              </a:spcAft>
              <a:buFont typeface="Arial" panose="020B0604020202020204" pitchFamily="34" charset="0"/>
              <a:buNone/>
              <a:defRPr/>
            </a:pPr>
            <a:endParaRPr lang="es-MX" dirty="0"/>
          </a:p>
          <a:p>
            <a:pPr marL="0" indent="0" eaLnBrk="1" fontAlgn="auto" hangingPunct="1">
              <a:spcAft>
                <a:spcPts val="0"/>
              </a:spcAft>
              <a:buFont typeface="Arial" panose="020B0604020202020204" pitchFamily="34" charset="0"/>
              <a:buNone/>
              <a:defRPr/>
            </a:pPr>
            <a:endParaRPr lang="es-MX" dirty="0"/>
          </a:p>
          <a:p>
            <a:pPr marL="0" indent="0" eaLnBrk="1" fontAlgn="auto" hangingPunct="1">
              <a:spcAft>
                <a:spcPts val="0"/>
              </a:spcAft>
              <a:buFont typeface="Arial" panose="020B0604020202020204" pitchFamily="34" charset="0"/>
              <a:buNone/>
              <a:defRPr/>
            </a:pPr>
            <a:br>
              <a:rPr lang="es-MX" b="1" dirty="0">
                <a:effectLst>
                  <a:outerShdw blurRad="38100" dist="38100" dir="2700000" algn="tl">
                    <a:srgbClr val="000000">
                      <a:alpha val="43137"/>
                    </a:srgbClr>
                  </a:outerShdw>
                </a:effectLst>
              </a:rPr>
            </a:br>
            <a:r>
              <a:rPr lang="es-MX" b="1" dirty="0">
                <a:effectLst>
                  <a:outerShdw blurRad="38100" dist="38100" dir="2700000" algn="tl">
                    <a:srgbClr val="000000">
                      <a:alpha val="43137"/>
                    </a:srgbClr>
                  </a:outerShdw>
                </a:effectLst>
              </a:rPr>
              <a:t>Estabilidad Interna</a:t>
            </a:r>
          </a:p>
        </p:txBody>
      </p:sp>
      <p:sp>
        <p:nvSpPr>
          <p:cNvPr id="11" name="7 Abrir llave">
            <a:extLst>
              <a:ext uri="{FF2B5EF4-FFF2-40B4-BE49-F238E27FC236}">
                <a16:creationId xmlns:a16="http://schemas.microsoft.com/office/drawing/2014/main" id="{992EBD3F-238E-4795-BB76-311015B90033}"/>
              </a:ext>
            </a:extLst>
          </p:cNvPr>
          <p:cNvSpPr/>
          <p:nvPr/>
        </p:nvSpPr>
        <p:spPr>
          <a:xfrm>
            <a:off x="5726113" y="1295994"/>
            <a:ext cx="503237" cy="1871663"/>
          </a:xfrm>
          <a:prstGeom prst="leftBrace">
            <a:avLst>
              <a:gd name="adj1" fmla="val 64837"/>
              <a:gd name="adj2"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MX" dirty="0"/>
          </a:p>
        </p:txBody>
      </p:sp>
      <p:sp>
        <p:nvSpPr>
          <p:cNvPr id="12" name="8 Abrir llave">
            <a:extLst>
              <a:ext uri="{FF2B5EF4-FFF2-40B4-BE49-F238E27FC236}">
                <a16:creationId xmlns:a16="http://schemas.microsoft.com/office/drawing/2014/main" id="{8FFE692B-3285-4989-A822-AF04CBC3B6AB}"/>
              </a:ext>
            </a:extLst>
          </p:cNvPr>
          <p:cNvSpPr/>
          <p:nvPr/>
        </p:nvSpPr>
        <p:spPr>
          <a:xfrm>
            <a:off x="5726113" y="4018212"/>
            <a:ext cx="503237" cy="2447925"/>
          </a:xfrm>
          <a:prstGeom prst="leftBrace">
            <a:avLst>
              <a:gd name="adj1" fmla="val 64837"/>
              <a:gd name="adj2"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MX"/>
          </a:p>
        </p:txBody>
      </p:sp>
      <p:sp>
        <p:nvSpPr>
          <p:cNvPr id="13" name="9 CuadroTexto">
            <a:extLst>
              <a:ext uri="{FF2B5EF4-FFF2-40B4-BE49-F238E27FC236}">
                <a16:creationId xmlns:a16="http://schemas.microsoft.com/office/drawing/2014/main" id="{22C0758D-7377-4CE6-8CFC-6BB686BF6B89}"/>
              </a:ext>
            </a:extLst>
          </p:cNvPr>
          <p:cNvSpPr txBox="1">
            <a:spLocks noChangeArrowheads="1"/>
          </p:cNvSpPr>
          <p:nvPr/>
        </p:nvSpPr>
        <p:spPr bwMode="auto">
          <a:xfrm>
            <a:off x="6229350" y="1340444"/>
            <a:ext cx="460851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s-MX" altLang="en-US" sz="2200">
                <a:latin typeface="Adobe Devanagari" pitchFamily="18" charset="0"/>
                <a:cs typeface="Tahoma" panose="020B0604030504040204" pitchFamily="34" charset="0"/>
              </a:rPr>
              <a:t>Excentricidad</a:t>
            </a:r>
          </a:p>
          <a:p>
            <a:pPr eaLnBrk="1" hangingPunct="1">
              <a:lnSpc>
                <a:spcPct val="100000"/>
              </a:lnSpc>
              <a:spcBef>
                <a:spcPct val="0"/>
              </a:spcBef>
            </a:pPr>
            <a:endParaRPr lang="es-MX" altLang="en-US" sz="2200">
              <a:latin typeface="Adobe Devanagari" pitchFamily="18" charset="0"/>
              <a:cs typeface="Tahoma" panose="020B0604030504040204" pitchFamily="34" charset="0"/>
            </a:endParaRPr>
          </a:p>
          <a:p>
            <a:pPr eaLnBrk="1" hangingPunct="1">
              <a:lnSpc>
                <a:spcPct val="100000"/>
              </a:lnSpc>
              <a:spcBef>
                <a:spcPct val="0"/>
              </a:spcBef>
            </a:pPr>
            <a:r>
              <a:rPr lang="es-MX" altLang="en-US" sz="2200">
                <a:latin typeface="Adobe Devanagari" pitchFamily="18" charset="0"/>
                <a:cs typeface="Tahoma" panose="020B0604030504040204" pitchFamily="34" charset="0"/>
              </a:rPr>
              <a:t>Deslizamiento</a:t>
            </a:r>
          </a:p>
          <a:p>
            <a:pPr eaLnBrk="1" hangingPunct="1">
              <a:lnSpc>
                <a:spcPct val="100000"/>
              </a:lnSpc>
              <a:spcBef>
                <a:spcPct val="0"/>
              </a:spcBef>
            </a:pPr>
            <a:endParaRPr lang="es-MX" altLang="en-US" sz="2200">
              <a:latin typeface="Adobe Devanagari" pitchFamily="18" charset="0"/>
              <a:cs typeface="Tahoma" panose="020B0604030504040204" pitchFamily="34" charset="0"/>
            </a:endParaRPr>
          </a:p>
          <a:p>
            <a:pPr eaLnBrk="1" hangingPunct="1">
              <a:lnSpc>
                <a:spcPct val="100000"/>
              </a:lnSpc>
              <a:spcBef>
                <a:spcPct val="0"/>
              </a:spcBef>
            </a:pPr>
            <a:r>
              <a:rPr lang="es-MX" altLang="en-US" sz="2200">
                <a:latin typeface="Adobe Devanagari" pitchFamily="18" charset="0"/>
                <a:cs typeface="Tahoma" panose="020B0604030504040204" pitchFamily="34" charset="0"/>
              </a:rPr>
              <a:t>Capacidad Portante</a:t>
            </a:r>
          </a:p>
        </p:txBody>
      </p:sp>
      <p:sp>
        <p:nvSpPr>
          <p:cNvPr id="14" name="10 CuadroTexto">
            <a:extLst>
              <a:ext uri="{FF2B5EF4-FFF2-40B4-BE49-F238E27FC236}">
                <a16:creationId xmlns:a16="http://schemas.microsoft.com/office/drawing/2014/main" id="{47A07AC1-A940-4161-82D4-7CFC2151817A}"/>
              </a:ext>
            </a:extLst>
          </p:cNvPr>
          <p:cNvSpPr txBox="1"/>
          <p:nvPr/>
        </p:nvSpPr>
        <p:spPr>
          <a:xfrm>
            <a:off x="6229350" y="4011862"/>
            <a:ext cx="4608513" cy="2462213"/>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s-MX" sz="2200" dirty="0">
                <a:latin typeface="Adobe Devanagari" panose="02040503050201020203"/>
                <a:ea typeface="Tahoma" panose="020B0604030504040204" pitchFamily="34" charset="0"/>
                <a:cs typeface="Tahoma" panose="020B0604030504040204" pitchFamily="34" charset="0"/>
              </a:rPr>
              <a:t>Resistencia a la Rotura</a:t>
            </a:r>
          </a:p>
          <a:p>
            <a:pPr eaLnBrk="1" fontAlgn="auto" hangingPunct="1">
              <a:spcBef>
                <a:spcPts val="0"/>
              </a:spcBef>
              <a:spcAft>
                <a:spcPts val="0"/>
              </a:spcAft>
              <a:defRPr/>
            </a:pPr>
            <a:endParaRPr lang="es-MX" sz="2200" dirty="0">
              <a:latin typeface="Adobe Devanagari" panose="02040503050201020203"/>
              <a:ea typeface="Tahoma" panose="020B0604030504040204" pitchFamily="34" charset="0"/>
              <a:cs typeface="Tahoma" panose="020B0604030504040204" pitchFamily="34" charset="0"/>
            </a:endParaRPr>
          </a:p>
          <a:p>
            <a:pPr marL="285750" indent="-285750" eaLnBrk="1" fontAlgn="auto" hangingPunct="1">
              <a:spcBef>
                <a:spcPts val="0"/>
              </a:spcBef>
              <a:spcAft>
                <a:spcPts val="0"/>
              </a:spcAft>
              <a:buFont typeface="Arial" panose="020B0604020202020204" pitchFamily="34" charset="0"/>
              <a:buChar char="•"/>
              <a:defRPr/>
            </a:pPr>
            <a:r>
              <a:rPr lang="es-MX" sz="2200" dirty="0">
                <a:latin typeface="Adobe Devanagari" panose="02040503050201020203"/>
                <a:ea typeface="Tahoma" panose="020B0604030504040204" pitchFamily="34" charset="0"/>
                <a:cs typeface="Tahoma" panose="020B0604030504040204" pitchFamily="34" charset="0"/>
              </a:rPr>
              <a:t>Resistencia al Arrancamiento</a:t>
            </a:r>
          </a:p>
          <a:p>
            <a:pPr marL="285750" indent="-285750" eaLnBrk="1" fontAlgn="auto" hangingPunct="1">
              <a:spcBef>
                <a:spcPts val="0"/>
              </a:spcBef>
              <a:spcAft>
                <a:spcPts val="0"/>
              </a:spcAft>
              <a:buFont typeface="Arial" panose="020B0604020202020204" pitchFamily="34" charset="0"/>
              <a:buChar char="•"/>
              <a:defRPr/>
            </a:pPr>
            <a:endParaRPr lang="es-MX" sz="2200" dirty="0">
              <a:latin typeface="Adobe Devanagari" panose="02040503050201020203"/>
              <a:ea typeface="Tahoma" panose="020B0604030504040204" pitchFamily="34" charset="0"/>
              <a:cs typeface="Tahoma" panose="020B0604030504040204" pitchFamily="34" charset="0"/>
            </a:endParaRPr>
          </a:p>
          <a:p>
            <a:pPr marL="285750" indent="-285750" eaLnBrk="1" fontAlgn="auto" hangingPunct="1">
              <a:spcBef>
                <a:spcPts val="0"/>
              </a:spcBef>
              <a:spcAft>
                <a:spcPts val="0"/>
              </a:spcAft>
              <a:buFont typeface="Arial" panose="020B0604020202020204" pitchFamily="34" charset="0"/>
              <a:buChar char="•"/>
              <a:defRPr/>
            </a:pPr>
            <a:r>
              <a:rPr lang="es-MX" sz="2200" dirty="0">
                <a:latin typeface="Adobe Devanagari" panose="02040503050201020203"/>
                <a:ea typeface="Tahoma" panose="020B0604030504040204" pitchFamily="34" charset="0"/>
                <a:cs typeface="Tahoma" panose="020B0604030504040204" pitchFamily="34" charset="0"/>
              </a:rPr>
              <a:t>Resistencia Paramento Frontal</a:t>
            </a:r>
          </a:p>
          <a:p>
            <a:pPr marL="285750" indent="-285750" eaLnBrk="1" fontAlgn="auto" hangingPunct="1">
              <a:spcBef>
                <a:spcPts val="0"/>
              </a:spcBef>
              <a:spcAft>
                <a:spcPts val="0"/>
              </a:spcAft>
              <a:buFont typeface="Arial" panose="020B0604020202020204" pitchFamily="34" charset="0"/>
              <a:buChar char="•"/>
              <a:defRPr/>
            </a:pPr>
            <a:endParaRPr lang="es-MX" sz="2200" dirty="0">
              <a:latin typeface="Adobe Devanagari" panose="02040503050201020203"/>
              <a:ea typeface="Tahoma" panose="020B0604030504040204" pitchFamily="34" charset="0"/>
              <a:cs typeface="Tahoma" panose="020B0604030504040204" pitchFamily="34" charset="0"/>
            </a:endParaRPr>
          </a:p>
          <a:p>
            <a:pPr marL="285750" indent="-285750" eaLnBrk="1" fontAlgn="auto" hangingPunct="1">
              <a:spcBef>
                <a:spcPts val="0"/>
              </a:spcBef>
              <a:spcAft>
                <a:spcPts val="0"/>
              </a:spcAft>
              <a:buFont typeface="Arial" panose="020B0604020202020204" pitchFamily="34" charset="0"/>
              <a:buChar char="•"/>
              <a:defRPr/>
            </a:pPr>
            <a:r>
              <a:rPr lang="es-MX" sz="2200" dirty="0">
                <a:latin typeface="Adobe Devanagari" panose="02040503050201020203"/>
                <a:ea typeface="Tahoma" panose="020B0604030504040204" pitchFamily="34" charset="0"/>
                <a:cs typeface="Tahoma" panose="020B0604030504040204" pitchFamily="34" charset="0"/>
              </a:rPr>
              <a:t>Resistencia de la Conexión</a:t>
            </a:r>
          </a:p>
        </p:txBody>
      </p:sp>
      <p:sp>
        <p:nvSpPr>
          <p:cNvPr id="15" name="12 Rectángulo">
            <a:extLst>
              <a:ext uri="{FF2B5EF4-FFF2-40B4-BE49-F238E27FC236}">
                <a16:creationId xmlns:a16="http://schemas.microsoft.com/office/drawing/2014/main" id="{DF56F077-CB52-4922-AE8D-A30CD5D542CD}"/>
              </a:ext>
            </a:extLst>
          </p:cNvPr>
          <p:cNvSpPr/>
          <p:nvPr/>
        </p:nvSpPr>
        <p:spPr>
          <a:xfrm>
            <a:off x="2628900" y="2023141"/>
            <a:ext cx="1397000" cy="12954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13 Rectángulo">
            <a:extLst>
              <a:ext uri="{FF2B5EF4-FFF2-40B4-BE49-F238E27FC236}">
                <a16:creationId xmlns:a16="http://schemas.microsoft.com/office/drawing/2014/main" id="{049965BD-905E-41C0-8724-58848AE78506}"/>
              </a:ext>
            </a:extLst>
          </p:cNvPr>
          <p:cNvSpPr/>
          <p:nvPr/>
        </p:nvSpPr>
        <p:spPr>
          <a:xfrm>
            <a:off x="2628900" y="2023141"/>
            <a:ext cx="144463" cy="1295400"/>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7" name="14 Rectángulo">
            <a:extLst>
              <a:ext uri="{FF2B5EF4-FFF2-40B4-BE49-F238E27FC236}">
                <a16:creationId xmlns:a16="http://schemas.microsoft.com/office/drawing/2014/main" id="{AED8290B-8026-47C4-9C9A-65A6E8410F0D}"/>
              </a:ext>
            </a:extLst>
          </p:cNvPr>
          <p:cNvSpPr/>
          <p:nvPr/>
        </p:nvSpPr>
        <p:spPr>
          <a:xfrm>
            <a:off x="2624138" y="4993282"/>
            <a:ext cx="1397000" cy="1296987"/>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8" name="15 Rectángulo">
            <a:extLst>
              <a:ext uri="{FF2B5EF4-FFF2-40B4-BE49-F238E27FC236}">
                <a16:creationId xmlns:a16="http://schemas.microsoft.com/office/drawing/2014/main" id="{F1E591DC-178D-45E5-8867-130B0EBF7543}"/>
              </a:ext>
            </a:extLst>
          </p:cNvPr>
          <p:cNvSpPr/>
          <p:nvPr/>
        </p:nvSpPr>
        <p:spPr>
          <a:xfrm>
            <a:off x="2624138" y="4993282"/>
            <a:ext cx="144462" cy="1296987"/>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cxnSp>
        <p:nvCxnSpPr>
          <p:cNvPr id="19" name="18 Conector recto">
            <a:extLst>
              <a:ext uri="{FF2B5EF4-FFF2-40B4-BE49-F238E27FC236}">
                <a16:creationId xmlns:a16="http://schemas.microsoft.com/office/drawing/2014/main" id="{ADD944CA-D946-49A8-A1BE-6962F15A161E}"/>
              </a:ext>
            </a:extLst>
          </p:cNvPr>
          <p:cNvCxnSpPr/>
          <p:nvPr/>
        </p:nvCxnSpPr>
        <p:spPr>
          <a:xfrm>
            <a:off x="2609850" y="6139457"/>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19 Conector recto">
            <a:extLst>
              <a:ext uri="{FF2B5EF4-FFF2-40B4-BE49-F238E27FC236}">
                <a16:creationId xmlns:a16="http://schemas.microsoft.com/office/drawing/2014/main" id="{97BEB543-4047-45BD-A05C-49B4136BC9C4}"/>
              </a:ext>
            </a:extLst>
          </p:cNvPr>
          <p:cNvCxnSpPr/>
          <p:nvPr/>
        </p:nvCxnSpPr>
        <p:spPr>
          <a:xfrm>
            <a:off x="2624138" y="5923557"/>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20 Conector recto">
            <a:extLst>
              <a:ext uri="{FF2B5EF4-FFF2-40B4-BE49-F238E27FC236}">
                <a16:creationId xmlns:a16="http://schemas.microsoft.com/office/drawing/2014/main" id="{FDA6D9E5-2B01-4F4F-9000-5128E02DC0B6}"/>
              </a:ext>
            </a:extLst>
          </p:cNvPr>
          <p:cNvCxnSpPr/>
          <p:nvPr/>
        </p:nvCxnSpPr>
        <p:spPr>
          <a:xfrm>
            <a:off x="2609850" y="5714007"/>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21 Conector recto">
            <a:extLst>
              <a:ext uri="{FF2B5EF4-FFF2-40B4-BE49-F238E27FC236}">
                <a16:creationId xmlns:a16="http://schemas.microsoft.com/office/drawing/2014/main" id="{6B4359CE-B1BD-4850-B7D9-9124DFBD304A}"/>
              </a:ext>
            </a:extLst>
          </p:cNvPr>
          <p:cNvCxnSpPr/>
          <p:nvPr/>
        </p:nvCxnSpPr>
        <p:spPr>
          <a:xfrm>
            <a:off x="2624138" y="5498107"/>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22 Conector recto">
            <a:extLst>
              <a:ext uri="{FF2B5EF4-FFF2-40B4-BE49-F238E27FC236}">
                <a16:creationId xmlns:a16="http://schemas.microsoft.com/office/drawing/2014/main" id="{065D60E5-485F-41CB-A72D-51DCFEB5314E}"/>
              </a:ext>
            </a:extLst>
          </p:cNvPr>
          <p:cNvCxnSpPr/>
          <p:nvPr/>
        </p:nvCxnSpPr>
        <p:spPr>
          <a:xfrm>
            <a:off x="2609850" y="5306019"/>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23 Conector recto">
            <a:extLst>
              <a:ext uri="{FF2B5EF4-FFF2-40B4-BE49-F238E27FC236}">
                <a16:creationId xmlns:a16="http://schemas.microsoft.com/office/drawing/2014/main" id="{6531AAED-D0F0-4C21-948D-59B94DA71FC8}"/>
              </a:ext>
            </a:extLst>
          </p:cNvPr>
          <p:cNvCxnSpPr/>
          <p:nvPr/>
        </p:nvCxnSpPr>
        <p:spPr>
          <a:xfrm>
            <a:off x="2624138" y="5118694"/>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26 Conector recto">
            <a:extLst>
              <a:ext uri="{FF2B5EF4-FFF2-40B4-BE49-F238E27FC236}">
                <a16:creationId xmlns:a16="http://schemas.microsoft.com/office/drawing/2014/main" id="{EB878F99-A653-41F3-9157-2FD749025C61}"/>
              </a:ext>
            </a:extLst>
          </p:cNvPr>
          <p:cNvCxnSpPr/>
          <p:nvPr/>
        </p:nvCxnSpPr>
        <p:spPr>
          <a:xfrm flipV="1">
            <a:off x="2790825" y="4994869"/>
            <a:ext cx="1095375" cy="1258888"/>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49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Estabilidad Externa e Interna</a:t>
            </a:r>
          </a:p>
        </p:txBody>
      </p:sp>
      <p:sp>
        <p:nvSpPr>
          <p:cNvPr id="26" name="2 Marcador de contenido">
            <a:extLst>
              <a:ext uri="{FF2B5EF4-FFF2-40B4-BE49-F238E27FC236}">
                <a16:creationId xmlns:a16="http://schemas.microsoft.com/office/drawing/2014/main" id="{E59B2EB4-B49A-42A0-984A-9784E9F3E19F}"/>
              </a:ext>
            </a:extLst>
          </p:cNvPr>
          <p:cNvSpPr>
            <a:spLocks noGrp="1"/>
          </p:cNvSpPr>
          <p:nvPr>
            <p:ph idx="1"/>
          </p:nvPr>
        </p:nvSpPr>
        <p:spPr>
          <a:xfrm>
            <a:off x="1949097" y="1392873"/>
            <a:ext cx="8229600" cy="4525962"/>
          </a:xfrm>
        </p:spPr>
        <p:txBody>
          <a:bodyPr rtlCol="0">
            <a:noAutofit/>
          </a:bodyPr>
          <a:lstStyle/>
          <a:p>
            <a:pPr algn="just" eaLnBrk="1" fontAlgn="auto" hangingPunct="1">
              <a:spcAft>
                <a:spcPts val="0"/>
              </a:spcAft>
              <a:defRPr/>
            </a:pPr>
            <a:r>
              <a:rPr lang="es-MX" sz="2200" dirty="0">
                <a:latin typeface="Adobe Devanagari" panose="02040503050201020203"/>
              </a:rPr>
              <a:t>La estabilidad externa de los MSEW es evaluada asumiendo que toda la estructura de masa de suelo reforzado se comporta como un bloque rígido.</a:t>
            </a:r>
          </a:p>
          <a:p>
            <a:pPr algn="just" eaLnBrk="1" fontAlgn="auto" hangingPunct="1">
              <a:spcAft>
                <a:spcPts val="0"/>
              </a:spcAft>
              <a:defRPr/>
            </a:pPr>
            <a:r>
              <a:rPr lang="es-MX" sz="2200" dirty="0">
                <a:latin typeface="Adobe Devanagari" panose="02040503050201020203"/>
              </a:rPr>
              <a:t>Para la estabilidad interna se tiene que tener en cuenta los mecanismos de interacción, resistencia y durabilidad del refuerzo.</a:t>
            </a:r>
          </a:p>
          <a:p>
            <a:pPr algn="just" eaLnBrk="1" fontAlgn="auto" hangingPunct="1">
              <a:spcAft>
                <a:spcPts val="0"/>
              </a:spcAft>
              <a:defRPr/>
            </a:pPr>
            <a:r>
              <a:rPr lang="es-MX" sz="2200" dirty="0">
                <a:latin typeface="Adobe Devanagari" panose="02040503050201020203"/>
              </a:rPr>
              <a:t>El valor denominado CDR (</a:t>
            </a:r>
            <a:r>
              <a:rPr lang="es-MX" sz="2200" dirty="0" err="1">
                <a:latin typeface="Adobe Devanagari" panose="02040503050201020203"/>
              </a:rPr>
              <a:t>Capacity</a:t>
            </a:r>
            <a:r>
              <a:rPr lang="es-MX" sz="2200" dirty="0">
                <a:latin typeface="Adobe Devanagari" panose="02040503050201020203"/>
              </a:rPr>
              <a:t> </a:t>
            </a:r>
            <a:r>
              <a:rPr lang="es-MX" sz="2200" dirty="0" err="1">
                <a:latin typeface="Adobe Devanagari" panose="02040503050201020203"/>
              </a:rPr>
              <a:t>Demand</a:t>
            </a:r>
            <a:r>
              <a:rPr lang="es-MX" sz="2200" dirty="0">
                <a:latin typeface="Adobe Devanagari" panose="02040503050201020203"/>
              </a:rPr>
              <a:t> Ratio) es usado para determinar el ratio entre la resistencia minorada y la carga amplificada.</a:t>
            </a:r>
          </a:p>
        </p:txBody>
      </p:sp>
    </p:spTree>
    <p:extLst>
      <p:ext uri="{BB962C8B-B14F-4D97-AF65-F5344CB8AC3E}">
        <p14:creationId xmlns:p14="http://schemas.microsoft.com/office/powerpoint/2010/main" val="514377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Estabilidad Externa e Interna</a:t>
            </a:r>
          </a:p>
        </p:txBody>
      </p:sp>
      <p:sp>
        <p:nvSpPr>
          <p:cNvPr id="7" name="2 Marcador de contenido">
            <a:extLst>
              <a:ext uri="{FF2B5EF4-FFF2-40B4-BE49-F238E27FC236}">
                <a16:creationId xmlns:a16="http://schemas.microsoft.com/office/drawing/2014/main" id="{B2320C03-0F3C-465E-838C-4FCDF277DA06}"/>
              </a:ext>
            </a:extLst>
          </p:cNvPr>
          <p:cNvSpPr>
            <a:spLocks noGrp="1"/>
          </p:cNvSpPr>
          <p:nvPr>
            <p:ph idx="1"/>
          </p:nvPr>
        </p:nvSpPr>
        <p:spPr>
          <a:xfrm>
            <a:off x="1981200" y="1441133"/>
            <a:ext cx="8229600" cy="4525962"/>
          </a:xfrm>
        </p:spPr>
        <p:txBody>
          <a:bodyPr rtlCol="0">
            <a:normAutofit/>
          </a:bodyPr>
          <a:lstStyle/>
          <a:p>
            <a:pPr eaLnBrk="1" fontAlgn="auto" hangingPunct="1">
              <a:spcAft>
                <a:spcPts val="0"/>
              </a:spcAft>
              <a:defRPr/>
            </a:pPr>
            <a:endParaRPr lang="es-MX" dirty="0"/>
          </a:p>
          <a:p>
            <a:pPr eaLnBrk="1" fontAlgn="auto" hangingPunct="1">
              <a:spcAft>
                <a:spcPts val="0"/>
              </a:spcAft>
              <a:defRPr/>
            </a:pPr>
            <a:r>
              <a:rPr lang="es-MX" b="1" dirty="0">
                <a:solidFill>
                  <a:srgbClr val="FF0000"/>
                </a:solidFill>
                <a:effectLst>
                  <a:outerShdw blurRad="38100" dist="38100" dir="2700000" algn="tl">
                    <a:srgbClr val="000000">
                      <a:alpha val="43137"/>
                    </a:srgbClr>
                  </a:outerShdw>
                </a:effectLst>
              </a:rPr>
              <a:t>ESTABILIDAD EXTERNA</a:t>
            </a:r>
          </a:p>
          <a:p>
            <a:pPr eaLnBrk="1" fontAlgn="auto" hangingPunct="1">
              <a:spcAft>
                <a:spcPts val="0"/>
              </a:spcAft>
              <a:defRPr/>
            </a:pPr>
            <a:endParaRPr lang="es-MX" b="1" dirty="0">
              <a:effectLst>
                <a:outerShdw blurRad="38100" dist="38100" dir="2700000" algn="tl">
                  <a:srgbClr val="000000">
                    <a:alpha val="43137"/>
                  </a:srgbClr>
                </a:outerShdw>
              </a:effectLst>
            </a:endParaRPr>
          </a:p>
          <a:p>
            <a:pPr eaLnBrk="1" fontAlgn="auto" hangingPunct="1">
              <a:spcAft>
                <a:spcPts val="0"/>
              </a:spcAft>
              <a:defRPr/>
            </a:pPr>
            <a:endParaRPr lang="es-MX" b="1" dirty="0">
              <a:effectLst>
                <a:outerShdw blurRad="38100" dist="38100" dir="2700000" algn="tl">
                  <a:srgbClr val="000000">
                    <a:alpha val="43137"/>
                  </a:srgbClr>
                </a:outerShdw>
              </a:effectLst>
            </a:endParaRPr>
          </a:p>
          <a:p>
            <a:pPr eaLnBrk="1" fontAlgn="auto" hangingPunct="1">
              <a:spcAft>
                <a:spcPts val="0"/>
              </a:spcAft>
              <a:defRPr/>
            </a:pPr>
            <a:r>
              <a:rPr lang="es-MX" b="1" dirty="0">
                <a:effectLst>
                  <a:outerShdw blurRad="38100" dist="38100" dir="2700000" algn="tl">
                    <a:srgbClr val="000000">
                      <a:alpha val="43137"/>
                    </a:srgbClr>
                  </a:outerShdw>
                </a:effectLst>
              </a:rPr>
              <a:t>ESTABILIDAD INTERNA</a:t>
            </a:r>
          </a:p>
        </p:txBody>
      </p:sp>
      <p:sp>
        <p:nvSpPr>
          <p:cNvPr id="8" name="6 Rectángulo">
            <a:extLst>
              <a:ext uri="{FF2B5EF4-FFF2-40B4-BE49-F238E27FC236}">
                <a16:creationId xmlns:a16="http://schemas.microsoft.com/office/drawing/2014/main" id="{8E47C849-F223-4FE8-9CB2-4D4DD968012D}"/>
              </a:ext>
            </a:extLst>
          </p:cNvPr>
          <p:cNvSpPr/>
          <p:nvPr/>
        </p:nvSpPr>
        <p:spPr>
          <a:xfrm>
            <a:off x="6877050" y="1945958"/>
            <a:ext cx="1397000" cy="12954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9" name="7 Rectángulo">
            <a:extLst>
              <a:ext uri="{FF2B5EF4-FFF2-40B4-BE49-F238E27FC236}">
                <a16:creationId xmlns:a16="http://schemas.microsoft.com/office/drawing/2014/main" id="{A661DF77-DCBF-4F98-95D0-1889438E8FB9}"/>
              </a:ext>
            </a:extLst>
          </p:cNvPr>
          <p:cNvSpPr/>
          <p:nvPr/>
        </p:nvSpPr>
        <p:spPr>
          <a:xfrm>
            <a:off x="6877050" y="1945958"/>
            <a:ext cx="144463" cy="1295400"/>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0" name="8 Rectángulo">
            <a:extLst>
              <a:ext uri="{FF2B5EF4-FFF2-40B4-BE49-F238E27FC236}">
                <a16:creationId xmlns:a16="http://schemas.microsoft.com/office/drawing/2014/main" id="{EA968EA7-B449-4C54-9646-07236DF71451}"/>
              </a:ext>
            </a:extLst>
          </p:cNvPr>
          <p:cNvSpPr/>
          <p:nvPr/>
        </p:nvSpPr>
        <p:spPr>
          <a:xfrm>
            <a:off x="6861175" y="3955733"/>
            <a:ext cx="1397000" cy="1296987"/>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1" name="9 Rectángulo">
            <a:extLst>
              <a:ext uri="{FF2B5EF4-FFF2-40B4-BE49-F238E27FC236}">
                <a16:creationId xmlns:a16="http://schemas.microsoft.com/office/drawing/2014/main" id="{68709B6D-06CB-4EFA-B4C2-905483039384}"/>
              </a:ext>
            </a:extLst>
          </p:cNvPr>
          <p:cNvSpPr/>
          <p:nvPr/>
        </p:nvSpPr>
        <p:spPr>
          <a:xfrm>
            <a:off x="6861175" y="3955733"/>
            <a:ext cx="144463" cy="1296987"/>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cxnSp>
        <p:nvCxnSpPr>
          <p:cNvPr id="12" name="10 Conector recto">
            <a:extLst>
              <a:ext uri="{FF2B5EF4-FFF2-40B4-BE49-F238E27FC236}">
                <a16:creationId xmlns:a16="http://schemas.microsoft.com/office/drawing/2014/main" id="{4C923D7D-AD22-441A-9DA9-65FA20A6A808}"/>
              </a:ext>
            </a:extLst>
          </p:cNvPr>
          <p:cNvCxnSpPr/>
          <p:nvPr/>
        </p:nvCxnSpPr>
        <p:spPr>
          <a:xfrm>
            <a:off x="6845300" y="5101908"/>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11 Conector recto">
            <a:extLst>
              <a:ext uri="{FF2B5EF4-FFF2-40B4-BE49-F238E27FC236}">
                <a16:creationId xmlns:a16="http://schemas.microsoft.com/office/drawing/2014/main" id="{C6305F62-AEE0-4C36-9691-5B4CF3A11AD3}"/>
              </a:ext>
            </a:extLst>
          </p:cNvPr>
          <p:cNvCxnSpPr/>
          <p:nvPr/>
        </p:nvCxnSpPr>
        <p:spPr>
          <a:xfrm>
            <a:off x="6861175" y="4886008"/>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12 Conector recto">
            <a:extLst>
              <a:ext uri="{FF2B5EF4-FFF2-40B4-BE49-F238E27FC236}">
                <a16:creationId xmlns:a16="http://schemas.microsoft.com/office/drawing/2014/main" id="{739041D0-638F-4886-B5B4-37434961BA43}"/>
              </a:ext>
            </a:extLst>
          </p:cNvPr>
          <p:cNvCxnSpPr/>
          <p:nvPr/>
        </p:nvCxnSpPr>
        <p:spPr>
          <a:xfrm>
            <a:off x="6845300" y="4676458"/>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13 Conector recto">
            <a:extLst>
              <a:ext uri="{FF2B5EF4-FFF2-40B4-BE49-F238E27FC236}">
                <a16:creationId xmlns:a16="http://schemas.microsoft.com/office/drawing/2014/main" id="{A222F9E1-B00A-4922-9C09-3D1587EB7B01}"/>
              </a:ext>
            </a:extLst>
          </p:cNvPr>
          <p:cNvCxnSpPr/>
          <p:nvPr/>
        </p:nvCxnSpPr>
        <p:spPr>
          <a:xfrm>
            <a:off x="6861175" y="4460558"/>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14 Conector recto">
            <a:extLst>
              <a:ext uri="{FF2B5EF4-FFF2-40B4-BE49-F238E27FC236}">
                <a16:creationId xmlns:a16="http://schemas.microsoft.com/office/drawing/2014/main" id="{A487CB6D-2B62-4000-BDED-4E696945BF74}"/>
              </a:ext>
            </a:extLst>
          </p:cNvPr>
          <p:cNvCxnSpPr/>
          <p:nvPr/>
        </p:nvCxnSpPr>
        <p:spPr>
          <a:xfrm>
            <a:off x="6845300" y="4268470"/>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15 Conector recto">
            <a:extLst>
              <a:ext uri="{FF2B5EF4-FFF2-40B4-BE49-F238E27FC236}">
                <a16:creationId xmlns:a16="http://schemas.microsoft.com/office/drawing/2014/main" id="{4D59C6BE-A25B-4094-A0CA-B613EF48EF56}"/>
              </a:ext>
            </a:extLst>
          </p:cNvPr>
          <p:cNvCxnSpPr/>
          <p:nvPr/>
        </p:nvCxnSpPr>
        <p:spPr>
          <a:xfrm>
            <a:off x="6861175" y="4081145"/>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16 Conector recto">
            <a:extLst>
              <a:ext uri="{FF2B5EF4-FFF2-40B4-BE49-F238E27FC236}">
                <a16:creationId xmlns:a16="http://schemas.microsoft.com/office/drawing/2014/main" id="{51C8098E-CE12-4E72-B368-9487F9630477}"/>
              </a:ext>
            </a:extLst>
          </p:cNvPr>
          <p:cNvCxnSpPr/>
          <p:nvPr/>
        </p:nvCxnSpPr>
        <p:spPr>
          <a:xfrm flipV="1">
            <a:off x="7027863" y="3957320"/>
            <a:ext cx="1095375" cy="1258888"/>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8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Estabilidad Externa</a:t>
            </a:r>
          </a:p>
        </p:txBody>
      </p:sp>
      <p:pic>
        <p:nvPicPr>
          <p:cNvPr id="19" name="Picture 2">
            <a:extLst>
              <a:ext uri="{FF2B5EF4-FFF2-40B4-BE49-F238E27FC236}">
                <a16:creationId xmlns:a16="http://schemas.microsoft.com/office/drawing/2014/main" id="{EFD793B2-5A12-4C70-9857-3DEEB851E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794" y="1232693"/>
            <a:ext cx="5388411" cy="505757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037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Estabilidad Externa</a:t>
            </a:r>
          </a:p>
        </p:txBody>
      </p:sp>
      <p:pic>
        <p:nvPicPr>
          <p:cNvPr id="6" name="Picture 2">
            <a:extLst>
              <a:ext uri="{FF2B5EF4-FFF2-40B4-BE49-F238E27FC236}">
                <a16:creationId xmlns:a16="http://schemas.microsoft.com/office/drawing/2014/main" id="{7ED475A4-004F-4223-B800-DEC9ABF92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623" y="1457361"/>
            <a:ext cx="7051537" cy="504880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8" name="Imagen 7">
            <a:extLst>
              <a:ext uri="{FF2B5EF4-FFF2-40B4-BE49-F238E27FC236}">
                <a16:creationId xmlns:a16="http://schemas.microsoft.com/office/drawing/2014/main" id="{B1470A2A-B0B2-42F6-9392-396A21490362}"/>
              </a:ext>
            </a:extLst>
          </p:cNvPr>
          <p:cNvPicPr>
            <a:picLocks noChangeAspect="1"/>
          </p:cNvPicPr>
          <p:nvPr/>
        </p:nvPicPr>
        <p:blipFill>
          <a:blip r:embed="rId3"/>
          <a:stretch>
            <a:fillRect/>
          </a:stretch>
        </p:blipFill>
        <p:spPr>
          <a:xfrm>
            <a:off x="8832160" y="3429000"/>
            <a:ext cx="2219877" cy="782649"/>
          </a:xfrm>
          <a:prstGeom prst="rect">
            <a:avLst/>
          </a:prstGeom>
        </p:spPr>
      </p:pic>
    </p:spTree>
    <p:extLst>
      <p:ext uri="{BB962C8B-B14F-4D97-AF65-F5344CB8AC3E}">
        <p14:creationId xmlns:p14="http://schemas.microsoft.com/office/powerpoint/2010/main" val="1921603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Estabilidad Externa – Factores de amplificación</a:t>
            </a:r>
          </a:p>
        </p:txBody>
      </p:sp>
      <p:pic>
        <p:nvPicPr>
          <p:cNvPr id="5" name="Picture 2">
            <a:extLst>
              <a:ext uri="{FF2B5EF4-FFF2-40B4-BE49-F238E27FC236}">
                <a16:creationId xmlns:a16="http://schemas.microsoft.com/office/drawing/2014/main" id="{42488F6E-CFD2-48D3-908B-12CA00A5D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309" y="1864043"/>
            <a:ext cx="8639175" cy="364807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4024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7DD092C-98EE-4CBB-A9ED-5C9966BAB834}"/>
              </a:ext>
            </a:extLst>
          </p:cNvPr>
          <p:cNvPicPr>
            <a:picLocks noChangeAspect="1"/>
          </p:cNvPicPr>
          <p:nvPr/>
        </p:nvPicPr>
        <p:blipFill>
          <a:blip r:embed="rId2"/>
          <a:stretch>
            <a:fillRect/>
          </a:stretch>
        </p:blipFill>
        <p:spPr>
          <a:xfrm>
            <a:off x="2957512" y="965535"/>
            <a:ext cx="4941631" cy="2592903"/>
          </a:xfrm>
          <a:prstGeom prst="rect">
            <a:avLst/>
          </a:prstGeom>
        </p:spPr>
      </p:pic>
      <p:pic>
        <p:nvPicPr>
          <p:cNvPr id="8" name="Imagen 7">
            <a:extLst>
              <a:ext uri="{FF2B5EF4-FFF2-40B4-BE49-F238E27FC236}">
                <a16:creationId xmlns:a16="http://schemas.microsoft.com/office/drawing/2014/main" id="{A86E34DE-68B1-45E9-82C3-94E73DDF4EAA}"/>
              </a:ext>
            </a:extLst>
          </p:cNvPr>
          <p:cNvPicPr>
            <a:picLocks noChangeAspect="1"/>
          </p:cNvPicPr>
          <p:nvPr/>
        </p:nvPicPr>
        <p:blipFill>
          <a:blip r:embed="rId3"/>
          <a:stretch>
            <a:fillRect/>
          </a:stretch>
        </p:blipFill>
        <p:spPr>
          <a:xfrm>
            <a:off x="2599704" y="3854646"/>
            <a:ext cx="5775670" cy="2622009"/>
          </a:xfrm>
          <a:prstGeom prst="rect">
            <a:avLst/>
          </a:prstGeom>
        </p:spPr>
      </p:pic>
      <p:sp>
        <p:nvSpPr>
          <p:cNvPr id="9" name="Título 1">
            <a:extLst>
              <a:ext uri="{FF2B5EF4-FFF2-40B4-BE49-F238E27FC236}">
                <a16:creationId xmlns:a16="http://schemas.microsoft.com/office/drawing/2014/main" id="{B1981E2F-BEE8-49C5-A261-5DA4AFDFD388}"/>
              </a:ext>
            </a:extLst>
          </p:cNvPr>
          <p:cNvSpPr>
            <a:spLocks noGrp="1"/>
          </p:cNvSpPr>
          <p:nvPr>
            <p:ph type="title"/>
          </p:nvPr>
        </p:nvSpPr>
        <p:spPr>
          <a:xfrm>
            <a:off x="463175" y="68627"/>
            <a:ext cx="11201444" cy="360040"/>
          </a:xfrm>
        </p:spPr>
        <p:txBody>
          <a:bodyPr/>
          <a:lstStyle/>
          <a:p>
            <a:r>
              <a:rPr lang="es-ES" dirty="0"/>
              <a:t>Criterios de Diseño</a:t>
            </a:r>
            <a:endParaRPr lang="es-PE" dirty="0"/>
          </a:p>
        </p:txBody>
      </p:sp>
      <p:sp>
        <p:nvSpPr>
          <p:cNvPr id="10" name="Marcador de texto 2">
            <a:extLst>
              <a:ext uri="{FF2B5EF4-FFF2-40B4-BE49-F238E27FC236}">
                <a16:creationId xmlns:a16="http://schemas.microsoft.com/office/drawing/2014/main" id="{AEDFCBFC-9388-47FF-AAE0-6F0606B318C5}"/>
              </a:ext>
            </a:extLst>
          </p:cNvPr>
          <p:cNvSpPr>
            <a:spLocks noGrp="1"/>
          </p:cNvSpPr>
          <p:nvPr>
            <p:ph type="body" idx="13"/>
          </p:nvPr>
        </p:nvSpPr>
        <p:spPr>
          <a:xfrm>
            <a:off x="473776" y="567731"/>
            <a:ext cx="11190843" cy="258740"/>
          </a:xfrm>
        </p:spPr>
        <p:txBody>
          <a:bodyPr/>
          <a:lstStyle/>
          <a:p>
            <a:r>
              <a:rPr lang="es-PE" dirty="0"/>
              <a:t>Estabilidad Externa</a:t>
            </a:r>
          </a:p>
        </p:txBody>
      </p:sp>
    </p:spTree>
    <p:extLst>
      <p:ext uri="{BB962C8B-B14F-4D97-AF65-F5344CB8AC3E}">
        <p14:creationId xmlns:p14="http://schemas.microsoft.com/office/powerpoint/2010/main" val="3110634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664C654-F771-4F0F-8B5B-6AF836392B19}"/>
              </a:ext>
            </a:extLst>
          </p:cNvPr>
          <p:cNvPicPr>
            <a:picLocks noChangeAspect="1"/>
          </p:cNvPicPr>
          <p:nvPr/>
        </p:nvPicPr>
        <p:blipFill>
          <a:blip r:embed="rId2"/>
          <a:stretch>
            <a:fillRect/>
          </a:stretch>
        </p:blipFill>
        <p:spPr>
          <a:xfrm>
            <a:off x="3089620" y="1164742"/>
            <a:ext cx="5545659" cy="2594123"/>
          </a:xfrm>
          <a:prstGeom prst="rect">
            <a:avLst/>
          </a:prstGeom>
        </p:spPr>
      </p:pic>
      <p:pic>
        <p:nvPicPr>
          <p:cNvPr id="8" name="Imagen 7">
            <a:extLst>
              <a:ext uri="{FF2B5EF4-FFF2-40B4-BE49-F238E27FC236}">
                <a16:creationId xmlns:a16="http://schemas.microsoft.com/office/drawing/2014/main" id="{EC0090F1-A937-4142-9344-64364BBC166A}"/>
              </a:ext>
            </a:extLst>
          </p:cNvPr>
          <p:cNvPicPr>
            <a:picLocks noChangeAspect="1"/>
          </p:cNvPicPr>
          <p:nvPr/>
        </p:nvPicPr>
        <p:blipFill>
          <a:blip r:embed="rId3"/>
          <a:stretch>
            <a:fillRect/>
          </a:stretch>
        </p:blipFill>
        <p:spPr>
          <a:xfrm>
            <a:off x="3454882" y="3758865"/>
            <a:ext cx="4218126" cy="2646667"/>
          </a:xfrm>
          <a:prstGeom prst="rect">
            <a:avLst/>
          </a:prstGeom>
        </p:spPr>
      </p:pic>
      <p:sp>
        <p:nvSpPr>
          <p:cNvPr id="9" name="Título 1">
            <a:extLst>
              <a:ext uri="{FF2B5EF4-FFF2-40B4-BE49-F238E27FC236}">
                <a16:creationId xmlns:a16="http://schemas.microsoft.com/office/drawing/2014/main" id="{9E20E9B3-4152-445D-8240-1ACB484FD56F}"/>
              </a:ext>
            </a:extLst>
          </p:cNvPr>
          <p:cNvSpPr>
            <a:spLocks noGrp="1"/>
          </p:cNvSpPr>
          <p:nvPr>
            <p:ph type="title"/>
          </p:nvPr>
        </p:nvSpPr>
        <p:spPr>
          <a:xfrm>
            <a:off x="463175" y="68627"/>
            <a:ext cx="11201444" cy="360040"/>
          </a:xfrm>
        </p:spPr>
        <p:txBody>
          <a:bodyPr/>
          <a:lstStyle/>
          <a:p>
            <a:r>
              <a:rPr lang="es-ES" dirty="0"/>
              <a:t>Criterios de Diseño</a:t>
            </a:r>
            <a:endParaRPr lang="es-PE" dirty="0"/>
          </a:p>
        </p:txBody>
      </p:sp>
      <p:sp>
        <p:nvSpPr>
          <p:cNvPr id="10" name="Marcador de texto 2">
            <a:extLst>
              <a:ext uri="{FF2B5EF4-FFF2-40B4-BE49-F238E27FC236}">
                <a16:creationId xmlns:a16="http://schemas.microsoft.com/office/drawing/2014/main" id="{75F86FFB-6560-4F9E-900B-6A2B51860AA7}"/>
              </a:ext>
            </a:extLst>
          </p:cNvPr>
          <p:cNvSpPr>
            <a:spLocks noGrp="1"/>
          </p:cNvSpPr>
          <p:nvPr>
            <p:ph type="body" idx="13"/>
          </p:nvPr>
        </p:nvSpPr>
        <p:spPr>
          <a:xfrm>
            <a:off x="473776" y="567731"/>
            <a:ext cx="11190843" cy="258740"/>
          </a:xfrm>
        </p:spPr>
        <p:txBody>
          <a:bodyPr/>
          <a:lstStyle/>
          <a:p>
            <a:r>
              <a:rPr lang="es-PE" dirty="0"/>
              <a:t>Estabilidad Externa</a:t>
            </a:r>
          </a:p>
        </p:txBody>
      </p:sp>
    </p:spTree>
    <p:extLst>
      <p:ext uri="{BB962C8B-B14F-4D97-AF65-F5344CB8AC3E}">
        <p14:creationId xmlns:p14="http://schemas.microsoft.com/office/powerpoint/2010/main" val="2264373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Estabilidad Externa - Deslizamiento</a:t>
            </a:r>
          </a:p>
        </p:txBody>
      </p:sp>
      <p:pic>
        <p:nvPicPr>
          <p:cNvPr id="8" name="Picture 2">
            <a:extLst>
              <a:ext uri="{FF2B5EF4-FFF2-40B4-BE49-F238E27FC236}">
                <a16:creationId xmlns:a16="http://schemas.microsoft.com/office/drawing/2014/main" id="{B1D2F517-B32A-4AFA-886D-C527C9A91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594" y="2308218"/>
            <a:ext cx="1939925" cy="59848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a:extLst>
              <a:ext uri="{FF2B5EF4-FFF2-40B4-BE49-F238E27FC236}">
                <a16:creationId xmlns:a16="http://schemas.microsoft.com/office/drawing/2014/main" id="{AA13DC71-AD64-497F-891D-28E7BF7AE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2" y="4527322"/>
            <a:ext cx="8181975" cy="109537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4">
            <a:extLst>
              <a:ext uri="{FF2B5EF4-FFF2-40B4-BE49-F238E27FC236}">
                <a16:creationId xmlns:a16="http://schemas.microsoft.com/office/drawing/2014/main" id="{D318DE7F-C309-4315-BAEA-C432B35BE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382" y="2097081"/>
            <a:ext cx="2160587" cy="1131887"/>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a:extLst>
              <a:ext uri="{FF2B5EF4-FFF2-40B4-BE49-F238E27FC236}">
                <a16:creationId xmlns:a16="http://schemas.microsoft.com/office/drawing/2014/main" id="{7F50A0D8-C9C9-4E15-B9DB-B00D5D0218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2122" y="1212358"/>
            <a:ext cx="4038600" cy="3043237"/>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a:extLst>
              <a:ext uri="{FF2B5EF4-FFF2-40B4-BE49-F238E27FC236}">
                <a16:creationId xmlns:a16="http://schemas.microsoft.com/office/drawing/2014/main" id="{A7AACAF1-39B8-4E41-9AE3-0244AF6DEE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7344" y="3500695"/>
            <a:ext cx="21240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A7590C0D-8E81-47B7-BE09-B79168A030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5012" y="5622697"/>
            <a:ext cx="8592348" cy="76987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566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6A5CD39A-B96B-44BB-A983-17E1B2A34A45}"/>
              </a:ext>
            </a:extLst>
          </p:cNvPr>
          <p:cNvPicPr>
            <a:picLocks noChangeAspect="1"/>
          </p:cNvPicPr>
          <p:nvPr/>
        </p:nvPicPr>
        <p:blipFill>
          <a:blip r:embed="rId2"/>
          <a:stretch>
            <a:fillRect/>
          </a:stretch>
        </p:blipFill>
        <p:spPr>
          <a:xfrm>
            <a:off x="5134729" y="3429000"/>
            <a:ext cx="2404252" cy="1179155"/>
          </a:xfrm>
          <a:prstGeom prst="rect">
            <a:avLst/>
          </a:prstGeom>
        </p:spPr>
      </p:pic>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Metodologías de Diseño</a:t>
            </a:r>
          </a:p>
        </p:txBody>
      </p:sp>
      <p:sp>
        <p:nvSpPr>
          <p:cNvPr id="8" name="2 Marcador de contenido">
            <a:extLst>
              <a:ext uri="{FF2B5EF4-FFF2-40B4-BE49-F238E27FC236}">
                <a16:creationId xmlns:a16="http://schemas.microsoft.com/office/drawing/2014/main" id="{79853B58-6CAE-4616-8A51-97573DD88B66}"/>
              </a:ext>
            </a:extLst>
          </p:cNvPr>
          <p:cNvSpPr>
            <a:spLocks noGrp="1"/>
          </p:cNvSpPr>
          <p:nvPr>
            <p:ph idx="1"/>
          </p:nvPr>
        </p:nvSpPr>
        <p:spPr>
          <a:xfrm>
            <a:off x="1858728" y="1056911"/>
            <a:ext cx="8877300" cy="5113337"/>
          </a:xfrm>
        </p:spPr>
        <p:txBody>
          <a:bodyPr rtlCol="0">
            <a:normAutofit fontScale="32500" lnSpcReduction="20000"/>
          </a:bodyPr>
          <a:lstStyle/>
          <a:p>
            <a:pPr marL="0" indent="0" algn="ctr" eaLnBrk="1" fontAlgn="auto" hangingPunct="1">
              <a:spcAft>
                <a:spcPts val="0"/>
              </a:spcAft>
              <a:buFont typeface="Arial" panose="020B0604020202020204" pitchFamily="34" charset="0"/>
              <a:buNone/>
              <a:defRPr/>
            </a:pPr>
            <a:r>
              <a:rPr lang="es-MX" sz="6400" dirty="0">
                <a:latin typeface="Adobe Devanagari" panose="02040503050201020203"/>
              </a:rPr>
              <a:t>         </a:t>
            </a:r>
            <a:r>
              <a:rPr lang="es-MX" sz="6400" dirty="0" err="1">
                <a:latin typeface="Adobe Devanagari" panose="02040503050201020203"/>
              </a:rPr>
              <a:t>Allowable</a:t>
            </a:r>
            <a:r>
              <a:rPr lang="es-MX" sz="6400" dirty="0">
                <a:latin typeface="Adobe Devanagari" panose="02040503050201020203"/>
              </a:rPr>
              <a:t> Stress </a:t>
            </a:r>
            <a:r>
              <a:rPr lang="es-MX" sz="6400" dirty="0" err="1">
                <a:latin typeface="Adobe Devanagari" panose="02040503050201020203"/>
              </a:rPr>
              <a:t>Design</a:t>
            </a:r>
            <a:r>
              <a:rPr lang="es-MX" sz="6400" dirty="0">
                <a:latin typeface="Adobe Devanagari" panose="02040503050201020203"/>
              </a:rPr>
              <a:t> (ASD) 	</a:t>
            </a:r>
          </a:p>
          <a:p>
            <a:pPr marL="0" indent="0" algn="ctr" eaLnBrk="1" fontAlgn="auto" hangingPunct="1">
              <a:spcAft>
                <a:spcPts val="0"/>
              </a:spcAft>
              <a:buFont typeface="Arial" panose="020B0604020202020204" pitchFamily="34" charset="0"/>
              <a:buNone/>
              <a:defRPr/>
            </a:pPr>
            <a:br>
              <a:rPr lang="es-MX" sz="6400" dirty="0">
                <a:latin typeface="Adobe Devanagari" panose="02040503050201020203"/>
              </a:rPr>
            </a:br>
            <a:r>
              <a:rPr lang="es-MX" sz="6400" dirty="0">
                <a:latin typeface="Adobe Devanagari" panose="02040503050201020203"/>
              </a:rPr>
              <a:t>Load and </a:t>
            </a:r>
            <a:r>
              <a:rPr lang="es-MX" sz="6400" dirty="0" err="1">
                <a:latin typeface="Adobe Devanagari" panose="02040503050201020203"/>
              </a:rPr>
              <a:t>Resistence</a:t>
            </a:r>
            <a:r>
              <a:rPr lang="es-MX" sz="6400" dirty="0">
                <a:latin typeface="Adobe Devanagari" panose="02040503050201020203"/>
              </a:rPr>
              <a:t> Factor </a:t>
            </a:r>
            <a:r>
              <a:rPr lang="es-MX" sz="6400" dirty="0" err="1">
                <a:latin typeface="Adobe Devanagari" panose="02040503050201020203"/>
              </a:rPr>
              <a:t>Design</a:t>
            </a:r>
            <a:r>
              <a:rPr lang="es-MX" sz="6400" dirty="0">
                <a:latin typeface="Adobe Devanagari" panose="02040503050201020203"/>
              </a:rPr>
              <a:t> (LRFD)</a:t>
            </a:r>
          </a:p>
          <a:p>
            <a:pPr algn="just" eaLnBrk="1" fontAlgn="auto" hangingPunct="1">
              <a:lnSpc>
                <a:spcPct val="120000"/>
              </a:lnSpc>
              <a:spcAft>
                <a:spcPts val="0"/>
              </a:spcAft>
              <a:defRPr/>
            </a:pPr>
            <a:r>
              <a:rPr lang="es-MX" sz="6400" dirty="0">
                <a:latin typeface="Adobe Devanagari" panose="02040503050201020203"/>
              </a:rPr>
              <a:t>Durante muchos años se han diseñado muro de contención mediante la metodología ASD, en esta metodología la incertidumbre de las cargas y de los parámetros de resistencia son combinados en un FS.</a:t>
            </a:r>
          </a:p>
          <a:p>
            <a:pPr marL="0" indent="0" algn="just" eaLnBrk="1" fontAlgn="auto" hangingPunct="1">
              <a:lnSpc>
                <a:spcPct val="120000"/>
              </a:lnSpc>
              <a:spcAft>
                <a:spcPts val="0"/>
              </a:spcAft>
              <a:buFont typeface="Arial" panose="020B0604020202020204" pitchFamily="34" charset="0"/>
              <a:buNone/>
              <a:defRPr/>
            </a:pPr>
            <a:endParaRPr lang="es-MX" sz="6400" dirty="0">
              <a:latin typeface="Adobe Devanagari" panose="02040503050201020203"/>
            </a:endParaRPr>
          </a:p>
          <a:p>
            <a:pPr marL="0" indent="0" algn="just" eaLnBrk="1" fontAlgn="auto" hangingPunct="1">
              <a:lnSpc>
                <a:spcPct val="120000"/>
              </a:lnSpc>
              <a:spcAft>
                <a:spcPts val="0"/>
              </a:spcAft>
              <a:buFont typeface="Arial" panose="020B0604020202020204" pitchFamily="34" charset="0"/>
              <a:buNone/>
              <a:defRPr/>
            </a:pPr>
            <a:endParaRPr lang="es-MX" sz="6400" dirty="0">
              <a:latin typeface="Adobe Devanagari" panose="02040503050201020203"/>
            </a:endParaRPr>
          </a:p>
          <a:p>
            <a:pPr algn="just" eaLnBrk="1" fontAlgn="auto" hangingPunct="1">
              <a:lnSpc>
                <a:spcPct val="120000"/>
              </a:lnSpc>
              <a:spcAft>
                <a:spcPts val="0"/>
              </a:spcAft>
              <a:defRPr/>
            </a:pPr>
            <a:r>
              <a:rPr lang="es-MX" sz="6400" dirty="0">
                <a:latin typeface="Adobe Devanagari" panose="02040503050201020203"/>
              </a:rPr>
              <a:t>En LRFD la incertidumbre de las cargas y de los parámetros de resistencia son tomados por separados, aplicando un coeficiente de mayoración a las cargas y de reducción a los parámetros de resistencia</a:t>
            </a:r>
            <a:r>
              <a:rPr lang="es-MX" dirty="0">
                <a:latin typeface="Adobe Devanagari" panose="02040503050201020203"/>
              </a:rPr>
              <a:t>.</a:t>
            </a:r>
          </a:p>
          <a:p>
            <a:pPr marL="0" indent="0" algn="just" eaLnBrk="1" fontAlgn="auto" hangingPunct="1">
              <a:spcAft>
                <a:spcPts val="0"/>
              </a:spcAft>
              <a:buFont typeface="Arial" panose="020B0604020202020204" pitchFamily="34" charset="0"/>
              <a:buNone/>
              <a:defRPr/>
            </a:pPr>
            <a:endParaRPr lang="es-MX" dirty="0"/>
          </a:p>
        </p:txBody>
      </p:sp>
      <p:cxnSp>
        <p:nvCxnSpPr>
          <p:cNvPr id="9" name="7 Conector recto de flecha">
            <a:extLst>
              <a:ext uri="{FF2B5EF4-FFF2-40B4-BE49-F238E27FC236}">
                <a16:creationId xmlns:a16="http://schemas.microsoft.com/office/drawing/2014/main" id="{10C4D283-BF4F-4490-88B8-CDD63676753B}"/>
              </a:ext>
            </a:extLst>
          </p:cNvPr>
          <p:cNvCxnSpPr>
            <a:cxnSpLocks/>
          </p:cNvCxnSpPr>
          <p:nvPr/>
        </p:nvCxnSpPr>
        <p:spPr>
          <a:xfrm>
            <a:off x="6050645" y="1531745"/>
            <a:ext cx="0" cy="42957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57970881-10AE-4517-8C1A-0C629AAEA6CB}"/>
              </a:ext>
            </a:extLst>
          </p:cNvPr>
          <p:cNvPicPr>
            <a:picLocks noChangeAspect="1"/>
          </p:cNvPicPr>
          <p:nvPr/>
        </p:nvPicPr>
        <p:blipFill>
          <a:blip r:embed="rId3"/>
          <a:stretch>
            <a:fillRect/>
          </a:stretch>
        </p:blipFill>
        <p:spPr>
          <a:xfrm>
            <a:off x="4920026" y="5801089"/>
            <a:ext cx="2618955" cy="709300"/>
          </a:xfrm>
          <a:prstGeom prst="rect">
            <a:avLst/>
          </a:prstGeom>
        </p:spPr>
      </p:pic>
    </p:spTree>
    <p:extLst>
      <p:ext uri="{BB962C8B-B14F-4D97-AF65-F5344CB8AC3E}">
        <p14:creationId xmlns:p14="http://schemas.microsoft.com/office/powerpoint/2010/main" val="3739979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Estabilidad Externa - Excentricidad</a:t>
            </a:r>
          </a:p>
        </p:txBody>
      </p:sp>
      <p:pic>
        <p:nvPicPr>
          <p:cNvPr id="13" name="Picture 2">
            <a:extLst>
              <a:ext uri="{FF2B5EF4-FFF2-40B4-BE49-F238E27FC236}">
                <a16:creationId xmlns:a16="http://schemas.microsoft.com/office/drawing/2014/main" id="{86FA9727-2E21-4114-AFD6-9EEED9D7D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790" y="1691958"/>
            <a:ext cx="4375264" cy="329563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2">
            <a:extLst>
              <a:ext uri="{FF2B5EF4-FFF2-40B4-BE49-F238E27FC236}">
                <a16:creationId xmlns:a16="http://schemas.microsoft.com/office/drawing/2014/main" id="{18B822F0-9165-43A7-974A-6FEFAF38E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565" y="2191067"/>
            <a:ext cx="2760663"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a:extLst>
              <a:ext uri="{FF2B5EF4-FFF2-40B4-BE49-F238E27FC236}">
                <a16:creationId xmlns:a16="http://schemas.microsoft.com/office/drawing/2014/main" id="{68B331A6-43AE-4310-8B74-82D8CBBA79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786" y="3996988"/>
            <a:ext cx="36544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281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Estabilidad Externa – Capacidad Portante</a:t>
            </a:r>
          </a:p>
        </p:txBody>
      </p:sp>
      <p:pic>
        <p:nvPicPr>
          <p:cNvPr id="7" name="Picture 2">
            <a:extLst>
              <a:ext uri="{FF2B5EF4-FFF2-40B4-BE49-F238E27FC236}">
                <a16:creationId xmlns:a16="http://schemas.microsoft.com/office/drawing/2014/main" id="{265F0DD9-CABF-4BE0-910C-0244DB4E0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12" y="2050606"/>
            <a:ext cx="1793875" cy="89058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a:extLst>
              <a:ext uri="{FF2B5EF4-FFF2-40B4-BE49-F238E27FC236}">
                <a16:creationId xmlns:a16="http://schemas.microsoft.com/office/drawing/2014/main" id="{B14BF413-3209-4A96-8C51-F228B2930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038" y="4960938"/>
            <a:ext cx="6289732" cy="86677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a:extLst>
              <a:ext uri="{FF2B5EF4-FFF2-40B4-BE49-F238E27FC236}">
                <a16:creationId xmlns:a16="http://schemas.microsoft.com/office/drawing/2014/main" id="{212ED730-596D-4DA2-852D-8359AA1C0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950" y="1793875"/>
            <a:ext cx="4610100" cy="281463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0" name="2 Rectángulo">
            <a:extLst>
              <a:ext uri="{FF2B5EF4-FFF2-40B4-BE49-F238E27FC236}">
                <a16:creationId xmlns:a16="http://schemas.microsoft.com/office/drawing/2014/main" id="{47117365-4001-4B3C-A4FA-3E09B4B0D624}"/>
              </a:ext>
            </a:extLst>
          </p:cNvPr>
          <p:cNvSpPr/>
          <p:nvPr/>
        </p:nvSpPr>
        <p:spPr>
          <a:xfrm>
            <a:off x="5938838" y="1778000"/>
            <a:ext cx="4464050" cy="936625"/>
          </a:xfrm>
          <a:prstGeom prst="rect">
            <a:avLst/>
          </a:prstGeom>
          <a:noFill/>
          <a:ln w="571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pic>
        <p:nvPicPr>
          <p:cNvPr id="11" name="Picture 5">
            <a:extLst>
              <a:ext uri="{FF2B5EF4-FFF2-40B4-BE49-F238E27FC236}">
                <a16:creationId xmlns:a16="http://schemas.microsoft.com/office/drawing/2014/main" id="{1DB57C2F-261F-4CB4-A59C-6D1F860128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7243" y="4412138"/>
            <a:ext cx="309562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a:extLst>
              <a:ext uri="{FF2B5EF4-FFF2-40B4-BE49-F238E27FC236}">
                <a16:creationId xmlns:a16="http://schemas.microsoft.com/office/drawing/2014/main" id="{FABF5F5B-A844-4546-B2EF-1BB85742B8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8038" y="3367135"/>
            <a:ext cx="312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4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B1F2F576-AE1A-41AA-AF8F-C8A95465979D}"/>
              </a:ext>
            </a:extLst>
          </p:cNvPr>
          <p:cNvSpPr>
            <a:spLocks noGrp="1"/>
          </p:cNvSpPr>
          <p:nvPr>
            <p:ph idx="1"/>
          </p:nvPr>
        </p:nvSpPr>
        <p:spPr>
          <a:xfrm>
            <a:off x="431371" y="1196753"/>
            <a:ext cx="11151029" cy="2854547"/>
          </a:xfrm>
        </p:spPr>
        <p:txBody>
          <a:bodyPr>
            <a:normAutofit/>
          </a:bodyPr>
          <a:lstStyle/>
          <a:p>
            <a:r>
              <a:rPr lang="es-PE" sz="2000" dirty="0"/>
              <a:t>Se desea hacer una rampa de acceso a un puente con un desnivel máximo de 8.50m de altura. El sentido del tráfico es paralelo al paramento frontal del muro. Calcular</a:t>
            </a:r>
          </a:p>
          <a:p>
            <a:pPr lvl="1"/>
            <a:r>
              <a:rPr lang="es-PE" sz="2000" dirty="0"/>
              <a:t>Coeficiente de Empuje activo</a:t>
            </a:r>
          </a:p>
          <a:p>
            <a:pPr lvl="1"/>
            <a:r>
              <a:rPr lang="es-PE" sz="2000" dirty="0"/>
              <a:t>F1 y F2 debido al empuje del terreno</a:t>
            </a:r>
          </a:p>
          <a:p>
            <a:pPr lvl="1"/>
            <a:r>
              <a:rPr lang="es-PE" sz="2000" dirty="0"/>
              <a:t>Valor CDR al deslizamiento</a:t>
            </a:r>
          </a:p>
        </p:txBody>
      </p:sp>
      <p:sp>
        <p:nvSpPr>
          <p:cNvPr id="5" name="Marcador de contenido 3">
            <a:extLst>
              <a:ext uri="{FF2B5EF4-FFF2-40B4-BE49-F238E27FC236}">
                <a16:creationId xmlns:a16="http://schemas.microsoft.com/office/drawing/2014/main" id="{66C4D5BE-9704-4525-93A5-EEE4D687D9EB}"/>
              </a:ext>
            </a:extLst>
          </p:cNvPr>
          <p:cNvSpPr txBox="1">
            <a:spLocks/>
          </p:cNvSpPr>
          <p:nvPr/>
        </p:nvSpPr>
        <p:spPr>
          <a:xfrm>
            <a:off x="304371" y="4233974"/>
            <a:ext cx="4026329" cy="2056296"/>
          </a:xfrm>
          <a:prstGeom prst="rect">
            <a:avLst/>
          </a:prstGeom>
        </p:spPr>
        <p:txBody>
          <a:bodyPr vert="horz" lIns="91440" tIns="45720" rIns="91440" bIns="45720" rtlCol="0">
            <a:normAutofit fontScale="85000" lnSpcReduction="20000"/>
          </a:bodyPr>
          <a:lstStyle>
            <a:lvl1pPr marL="402157" indent="-402157" algn="l" defTabSz="1219170" rtl="0" eaLnBrk="1" latinLnBrk="0" hangingPunct="1">
              <a:lnSpc>
                <a:spcPct val="150000"/>
              </a:lnSpc>
              <a:spcBef>
                <a:spcPts val="800"/>
              </a:spcBef>
              <a:spcAft>
                <a:spcPts val="800"/>
              </a:spcAft>
              <a:buClr>
                <a:srgbClr val="A09587"/>
              </a:buClr>
              <a:buFont typeface="Arial" pitchFamily="34" charset="0"/>
              <a:buChar char="•"/>
              <a:defRPr sz="2400" kern="1200">
                <a:solidFill>
                  <a:schemeClr val="tx1"/>
                </a:solidFill>
                <a:latin typeface="Arial" pitchFamily="34" charset="0"/>
                <a:ea typeface="+mn-ea"/>
                <a:cs typeface="Arial" pitchFamily="34" charset="0"/>
              </a:defRPr>
            </a:lvl1pPr>
            <a:lvl2pPr marL="671983" indent="-287993" algn="l" defTabSz="1219170" rtl="0" eaLnBrk="1" latinLnBrk="0" hangingPunct="1">
              <a:lnSpc>
                <a:spcPct val="150000"/>
              </a:lnSpc>
              <a:spcBef>
                <a:spcPct val="0"/>
              </a:spcBef>
              <a:spcAft>
                <a:spcPts val="400"/>
              </a:spcAft>
              <a:buClr>
                <a:srgbClr val="A09587"/>
              </a:buClr>
              <a:buFont typeface="Arial" pitchFamily="34" charset="0"/>
              <a:buChar char="•"/>
              <a:defRPr sz="2133" kern="1200">
                <a:solidFill>
                  <a:schemeClr val="tx1"/>
                </a:solidFill>
                <a:latin typeface="Arial" pitchFamily="34" charset="0"/>
                <a:ea typeface="+mn-ea"/>
                <a:cs typeface="Arial" pitchFamily="34" charset="0"/>
              </a:defRPr>
            </a:lvl2pPr>
            <a:lvl3pPr marL="1343966" indent="-287993" algn="l" defTabSz="1219170" rtl="0" eaLnBrk="1" latinLnBrk="0" hangingPunct="1">
              <a:lnSpc>
                <a:spcPct val="150000"/>
              </a:lnSpc>
              <a:spcBef>
                <a:spcPct val="0"/>
              </a:spcBef>
              <a:spcAft>
                <a:spcPts val="400"/>
              </a:spcAft>
              <a:buClr>
                <a:srgbClr val="A09587"/>
              </a:buClr>
              <a:buFont typeface="Arial" pitchFamily="34" charset="0"/>
              <a:buChar char="•"/>
              <a:defRPr sz="1867" kern="1200">
                <a:solidFill>
                  <a:schemeClr val="tx1"/>
                </a:solidFill>
                <a:latin typeface="Arial" pitchFamily="34" charset="0"/>
                <a:ea typeface="+mn-ea"/>
                <a:cs typeface="Arial" pitchFamily="34" charset="0"/>
              </a:defRPr>
            </a:lvl3pPr>
            <a:lvl4pPr marL="2015950" indent="-287993" algn="l" defTabSz="1219170" rtl="0" eaLnBrk="1" latinLnBrk="0" hangingPunct="1">
              <a:lnSpc>
                <a:spcPct val="150000"/>
              </a:lnSpc>
              <a:spcBef>
                <a:spcPct val="0"/>
              </a:spcBef>
              <a:spcAft>
                <a:spcPts val="400"/>
              </a:spcAft>
              <a:buClr>
                <a:srgbClr val="A09587"/>
              </a:buClr>
              <a:buFont typeface="Arial" pitchFamily="34" charset="0"/>
              <a:buChar char="•"/>
              <a:defRPr sz="1600" kern="1200">
                <a:solidFill>
                  <a:schemeClr val="tx1"/>
                </a:solidFill>
                <a:latin typeface="Arial" pitchFamily="34" charset="0"/>
                <a:ea typeface="+mn-ea"/>
                <a:cs typeface="Arial" pitchFamily="34" charset="0"/>
              </a:defRPr>
            </a:lvl4pPr>
            <a:lvl5pPr marL="2783930" indent="-287993" algn="l" defTabSz="1219170" rtl="0" eaLnBrk="1" latinLnBrk="0" hangingPunct="1">
              <a:lnSpc>
                <a:spcPct val="150000"/>
              </a:lnSpc>
              <a:spcBef>
                <a:spcPct val="0"/>
              </a:spcBef>
              <a:spcAft>
                <a:spcPts val="400"/>
              </a:spcAft>
              <a:buClr>
                <a:srgbClr val="A09587"/>
              </a:buClr>
              <a:buFont typeface="Arial" pitchFamily="34" charset="0"/>
              <a:buChar char="•"/>
              <a:defRPr sz="1600"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s-PE" sz="2000" dirty="0"/>
              <a:t>Datos:</a:t>
            </a:r>
          </a:p>
          <a:p>
            <a:pPr lvl="1"/>
            <a:r>
              <a:rPr lang="es-PE" sz="2000" dirty="0"/>
              <a:t>Terreno Natural </a:t>
            </a:r>
          </a:p>
          <a:p>
            <a:pPr lvl="2"/>
            <a:r>
              <a:rPr lang="es-PE" sz="2000" dirty="0"/>
              <a:t>PHI = 30°</a:t>
            </a:r>
          </a:p>
          <a:p>
            <a:pPr lvl="2"/>
            <a:r>
              <a:rPr lang="es-PE" sz="2000" dirty="0"/>
              <a:t>C = 0 kN/m2</a:t>
            </a:r>
          </a:p>
          <a:p>
            <a:pPr lvl="2"/>
            <a:r>
              <a:rPr lang="es-PE" sz="2000" dirty="0"/>
              <a:t>Gamma = 19 kN/m3</a:t>
            </a:r>
          </a:p>
        </p:txBody>
      </p:sp>
      <p:sp>
        <p:nvSpPr>
          <p:cNvPr id="6" name="Marcador de contenido 3">
            <a:extLst>
              <a:ext uri="{FF2B5EF4-FFF2-40B4-BE49-F238E27FC236}">
                <a16:creationId xmlns:a16="http://schemas.microsoft.com/office/drawing/2014/main" id="{FF82056B-2FBA-47C0-AB1E-74BFDC29AE7C}"/>
              </a:ext>
            </a:extLst>
          </p:cNvPr>
          <p:cNvSpPr txBox="1">
            <a:spLocks/>
          </p:cNvSpPr>
          <p:nvPr/>
        </p:nvSpPr>
        <p:spPr>
          <a:xfrm>
            <a:off x="5930470" y="4233974"/>
            <a:ext cx="4026329" cy="2056296"/>
          </a:xfrm>
          <a:prstGeom prst="rect">
            <a:avLst/>
          </a:prstGeom>
        </p:spPr>
        <p:txBody>
          <a:bodyPr vert="horz" lIns="91440" tIns="45720" rIns="91440" bIns="45720" rtlCol="0">
            <a:normAutofit fontScale="85000" lnSpcReduction="20000"/>
          </a:bodyPr>
          <a:lstStyle>
            <a:lvl1pPr marL="402157" indent="-402157" algn="l" defTabSz="1219170" rtl="0" eaLnBrk="1" latinLnBrk="0" hangingPunct="1">
              <a:lnSpc>
                <a:spcPct val="150000"/>
              </a:lnSpc>
              <a:spcBef>
                <a:spcPts val="800"/>
              </a:spcBef>
              <a:spcAft>
                <a:spcPts val="800"/>
              </a:spcAft>
              <a:buClr>
                <a:srgbClr val="A09587"/>
              </a:buClr>
              <a:buFont typeface="Arial" pitchFamily="34" charset="0"/>
              <a:buChar char="•"/>
              <a:defRPr sz="2400" kern="1200">
                <a:solidFill>
                  <a:schemeClr val="tx1"/>
                </a:solidFill>
                <a:latin typeface="Arial" pitchFamily="34" charset="0"/>
                <a:ea typeface="+mn-ea"/>
                <a:cs typeface="Arial" pitchFamily="34" charset="0"/>
              </a:defRPr>
            </a:lvl1pPr>
            <a:lvl2pPr marL="671983" indent="-287993" algn="l" defTabSz="1219170" rtl="0" eaLnBrk="1" latinLnBrk="0" hangingPunct="1">
              <a:lnSpc>
                <a:spcPct val="150000"/>
              </a:lnSpc>
              <a:spcBef>
                <a:spcPct val="0"/>
              </a:spcBef>
              <a:spcAft>
                <a:spcPts val="400"/>
              </a:spcAft>
              <a:buClr>
                <a:srgbClr val="A09587"/>
              </a:buClr>
              <a:buFont typeface="Arial" pitchFamily="34" charset="0"/>
              <a:buChar char="•"/>
              <a:defRPr sz="2133" kern="1200">
                <a:solidFill>
                  <a:schemeClr val="tx1"/>
                </a:solidFill>
                <a:latin typeface="Arial" pitchFamily="34" charset="0"/>
                <a:ea typeface="+mn-ea"/>
                <a:cs typeface="Arial" pitchFamily="34" charset="0"/>
              </a:defRPr>
            </a:lvl2pPr>
            <a:lvl3pPr marL="1343966" indent="-287993" algn="l" defTabSz="1219170" rtl="0" eaLnBrk="1" latinLnBrk="0" hangingPunct="1">
              <a:lnSpc>
                <a:spcPct val="150000"/>
              </a:lnSpc>
              <a:spcBef>
                <a:spcPct val="0"/>
              </a:spcBef>
              <a:spcAft>
                <a:spcPts val="400"/>
              </a:spcAft>
              <a:buClr>
                <a:srgbClr val="A09587"/>
              </a:buClr>
              <a:buFont typeface="Arial" pitchFamily="34" charset="0"/>
              <a:buChar char="•"/>
              <a:defRPr sz="1867" kern="1200">
                <a:solidFill>
                  <a:schemeClr val="tx1"/>
                </a:solidFill>
                <a:latin typeface="Arial" pitchFamily="34" charset="0"/>
                <a:ea typeface="+mn-ea"/>
                <a:cs typeface="Arial" pitchFamily="34" charset="0"/>
              </a:defRPr>
            </a:lvl3pPr>
            <a:lvl4pPr marL="2015950" indent="-287993" algn="l" defTabSz="1219170" rtl="0" eaLnBrk="1" latinLnBrk="0" hangingPunct="1">
              <a:lnSpc>
                <a:spcPct val="150000"/>
              </a:lnSpc>
              <a:spcBef>
                <a:spcPct val="0"/>
              </a:spcBef>
              <a:spcAft>
                <a:spcPts val="400"/>
              </a:spcAft>
              <a:buClr>
                <a:srgbClr val="A09587"/>
              </a:buClr>
              <a:buFont typeface="Arial" pitchFamily="34" charset="0"/>
              <a:buChar char="•"/>
              <a:defRPr sz="1600" kern="1200">
                <a:solidFill>
                  <a:schemeClr val="tx1"/>
                </a:solidFill>
                <a:latin typeface="Arial" pitchFamily="34" charset="0"/>
                <a:ea typeface="+mn-ea"/>
                <a:cs typeface="Arial" pitchFamily="34" charset="0"/>
              </a:defRPr>
            </a:lvl4pPr>
            <a:lvl5pPr marL="2783930" indent="-287993" algn="l" defTabSz="1219170" rtl="0" eaLnBrk="1" latinLnBrk="0" hangingPunct="1">
              <a:lnSpc>
                <a:spcPct val="150000"/>
              </a:lnSpc>
              <a:spcBef>
                <a:spcPct val="0"/>
              </a:spcBef>
              <a:spcAft>
                <a:spcPts val="400"/>
              </a:spcAft>
              <a:buClr>
                <a:srgbClr val="A09587"/>
              </a:buClr>
              <a:buFont typeface="Arial" pitchFamily="34" charset="0"/>
              <a:buChar char="•"/>
              <a:defRPr sz="1600"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s-PE" sz="2000" dirty="0"/>
              <a:t>Datos:</a:t>
            </a:r>
          </a:p>
          <a:p>
            <a:pPr lvl="1"/>
            <a:r>
              <a:rPr lang="es-PE" sz="2000" dirty="0"/>
              <a:t>Relleno Estructural y Retenido</a:t>
            </a:r>
          </a:p>
          <a:p>
            <a:pPr lvl="2"/>
            <a:r>
              <a:rPr lang="es-PE" sz="2000" dirty="0"/>
              <a:t>PHI = 34°</a:t>
            </a:r>
          </a:p>
          <a:p>
            <a:pPr lvl="2"/>
            <a:r>
              <a:rPr lang="es-PE" sz="2000" dirty="0"/>
              <a:t>C = 0 kN/m2</a:t>
            </a:r>
          </a:p>
          <a:p>
            <a:pPr lvl="2"/>
            <a:r>
              <a:rPr lang="es-PE" sz="2000" dirty="0"/>
              <a:t>Gamma = 20 kN/m3</a:t>
            </a:r>
          </a:p>
        </p:txBody>
      </p:sp>
      <p:sp>
        <p:nvSpPr>
          <p:cNvPr id="7" name="Título 1">
            <a:extLst>
              <a:ext uri="{FF2B5EF4-FFF2-40B4-BE49-F238E27FC236}">
                <a16:creationId xmlns:a16="http://schemas.microsoft.com/office/drawing/2014/main" id="{323AB6F6-B329-4C35-BBC6-3E2181F113E1}"/>
              </a:ext>
            </a:extLst>
          </p:cNvPr>
          <p:cNvSpPr>
            <a:spLocks noGrp="1"/>
          </p:cNvSpPr>
          <p:nvPr>
            <p:ph type="title"/>
          </p:nvPr>
        </p:nvSpPr>
        <p:spPr>
          <a:xfrm>
            <a:off x="463175" y="68627"/>
            <a:ext cx="11201444" cy="360040"/>
          </a:xfrm>
        </p:spPr>
        <p:txBody>
          <a:bodyPr/>
          <a:lstStyle/>
          <a:p>
            <a:r>
              <a:rPr lang="es-ES" dirty="0"/>
              <a:t>Criterios de Diseño</a:t>
            </a:r>
            <a:endParaRPr lang="es-PE" dirty="0"/>
          </a:p>
        </p:txBody>
      </p:sp>
      <p:sp>
        <p:nvSpPr>
          <p:cNvPr id="8" name="Marcador de texto 2">
            <a:extLst>
              <a:ext uri="{FF2B5EF4-FFF2-40B4-BE49-F238E27FC236}">
                <a16:creationId xmlns:a16="http://schemas.microsoft.com/office/drawing/2014/main" id="{862713A2-7982-45A9-955D-4F4918D73728}"/>
              </a:ext>
            </a:extLst>
          </p:cNvPr>
          <p:cNvSpPr>
            <a:spLocks noGrp="1"/>
          </p:cNvSpPr>
          <p:nvPr>
            <p:ph type="body" idx="13"/>
          </p:nvPr>
        </p:nvSpPr>
        <p:spPr>
          <a:xfrm>
            <a:off x="473776" y="567731"/>
            <a:ext cx="11190843" cy="258740"/>
          </a:xfrm>
        </p:spPr>
        <p:txBody>
          <a:bodyPr/>
          <a:lstStyle/>
          <a:p>
            <a:r>
              <a:rPr lang="es-PE" dirty="0"/>
              <a:t>Estabilidad Externa – Ejemplo 01</a:t>
            </a:r>
          </a:p>
        </p:txBody>
      </p:sp>
    </p:spTree>
    <p:extLst>
      <p:ext uri="{BB962C8B-B14F-4D97-AF65-F5344CB8AC3E}">
        <p14:creationId xmlns:p14="http://schemas.microsoft.com/office/powerpoint/2010/main" val="1762264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323AB6F6-B329-4C35-BBC6-3E2181F113E1}"/>
              </a:ext>
            </a:extLst>
          </p:cNvPr>
          <p:cNvSpPr>
            <a:spLocks noGrp="1"/>
          </p:cNvSpPr>
          <p:nvPr>
            <p:ph type="title"/>
          </p:nvPr>
        </p:nvSpPr>
        <p:spPr>
          <a:xfrm>
            <a:off x="463175" y="68627"/>
            <a:ext cx="11201444" cy="360040"/>
          </a:xfrm>
        </p:spPr>
        <p:txBody>
          <a:bodyPr/>
          <a:lstStyle/>
          <a:p>
            <a:r>
              <a:rPr lang="es-ES" dirty="0"/>
              <a:t>Criterios de Diseño</a:t>
            </a:r>
            <a:endParaRPr lang="es-PE" dirty="0"/>
          </a:p>
        </p:txBody>
      </p:sp>
      <p:sp>
        <p:nvSpPr>
          <p:cNvPr id="8" name="Marcador de texto 2">
            <a:extLst>
              <a:ext uri="{FF2B5EF4-FFF2-40B4-BE49-F238E27FC236}">
                <a16:creationId xmlns:a16="http://schemas.microsoft.com/office/drawing/2014/main" id="{862713A2-7982-45A9-955D-4F4918D73728}"/>
              </a:ext>
            </a:extLst>
          </p:cNvPr>
          <p:cNvSpPr>
            <a:spLocks noGrp="1"/>
          </p:cNvSpPr>
          <p:nvPr>
            <p:ph type="body" idx="13"/>
          </p:nvPr>
        </p:nvSpPr>
        <p:spPr>
          <a:xfrm>
            <a:off x="473776" y="567731"/>
            <a:ext cx="11190843" cy="258740"/>
          </a:xfrm>
        </p:spPr>
        <p:txBody>
          <a:bodyPr/>
          <a:lstStyle/>
          <a:p>
            <a:r>
              <a:rPr lang="es-PE" dirty="0"/>
              <a:t>Estabilidad Externa – Ejemplo 01</a:t>
            </a:r>
          </a:p>
        </p:txBody>
      </p:sp>
      <p:pic>
        <p:nvPicPr>
          <p:cNvPr id="9" name="Imagen 8">
            <a:extLst>
              <a:ext uri="{FF2B5EF4-FFF2-40B4-BE49-F238E27FC236}">
                <a16:creationId xmlns:a16="http://schemas.microsoft.com/office/drawing/2014/main" id="{823ED932-1E6A-4674-9681-8981DB7DC49E}"/>
              </a:ext>
            </a:extLst>
          </p:cNvPr>
          <p:cNvPicPr>
            <a:picLocks noChangeAspect="1"/>
          </p:cNvPicPr>
          <p:nvPr/>
        </p:nvPicPr>
        <p:blipFill>
          <a:blip r:embed="rId2"/>
          <a:stretch>
            <a:fillRect/>
          </a:stretch>
        </p:blipFill>
        <p:spPr>
          <a:xfrm>
            <a:off x="818460" y="1460500"/>
            <a:ext cx="2219877" cy="782649"/>
          </a:xfrm>
          <a:prstGeom prst="rect">
            <a:avLst/>
          </a:prstGeom>
        </p:spPr>
      </p:pic>
      <mc:AlternateContent xmlns:mc="http://schemas.openxmlformats.org/markup-compatibility/2006">
        <mc:Choice xmlns:a14="http://schemas.microsoft.com/office/drawing/2010/main" Requires="a14">
          <p:sp>
            <p:nvSpPr>
              <p:cNvPr id="11" name="CuadroTexto 10">
                <a:extLst>
                  <a:ext uri="{FF2B5EF4-FFF2-40B4-BE49-F238E27FC236}">
                    <a16:creationId xmlns:a16="http://schemas.microsoft.com/office/drawing/2014/main" id="{5DE97FDE-DC83-41F1-9CD6-91A57DB92BA2}"/>
                  </a:ext>
                </a:extLst>
              </p:cNvPr>
              <p:cNvSpPr txBox="1"/>
              <p:nvPr/>
            </p:nvSpPr>
            <p:spPr>
              <a:xfrm>
                <a:off x="4597400" y="1460500"/>
                <a:ext cx="2405530" cy="6223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s-PE" b="0" i="1" smtClean="0">
                              <a:latin typeface="Cambria Math" panose="02040503050406030204" pitchFamily="18" charset="0"/>
                            </a:rPr>
                          </m:ctrlPr>
                        </m:sSupPr>
                        <m:e>
                          <m:r>
                            <a:rPr lang="es-PE" b="0" i="1" smtClean="0">
                              <a:latin typeface="Cambria Math" panose="02040503050406030204" pitchFamily="18" charset="0"/>
                            </a:rPr>
                            <m:t>𝑡𝑎𝑛</m:t>
                          </m:r>
                        </m:e>
                        <m:sup>
                          <m:r>
                            <a:rPr lang="es-PE" b="0" i="1" smtClean="0">
                              <a:latin typeface="Cambria Math" panose="02040503050406030204" pitchFamily="18" charset="0"/>
                            </a:rPr>
                            <m:t>2</m:t>
                          </m:r>
                        </m:sup>
                      </m:sSup>
                      <m:d>
                        <m:dPr>
                          <m:ctrlPr>
                            <a:rPr lang="es-PE" b="0" i="1" smtClean="0">
                              <a:latin typeface="Cambria Math" panose="02040503050406030204" pitchFamily="18" charset="0"/>
                            </a:rPr>
                          </m:ctrlPr>
                        </m:dPr>
                        <m:e>
                          <m:r>
                            <a:rPr lang="es-PE" b="0" i="1" smtClean="0">
                              <a:latin typeface="Cambria Math" panose="02040503050406030204" pitchFamily="18" charset="0"/>
                            </a:rPr>
                            <m:t>45−</m:t>
                          </m:r>
                          <m:f>
                            <m:fPr>
                              <m:ctrlPr>
                                <a:rPr lang="es-PE" b="0" i="1" smtClean="0">
                                  <a:latin typeface="Cambria Math" panose="02040503050406030204" pitchFamily="18" charset="0"/>
                                </a:rPr>
                              </m:ctrlPr>
                            </m:fPr>
                            <m:num>
                              <m:r>
                                <a:rPr lang="es-PE" b="0" i="1" smtClean="0">
                                  <a:latin typeface="Cambria Math" panose="02040503050406030204" pitchFamily="18" charset="0"/>
                                  <a:ea typeface="Cambria Math" panose="02040503050406030204" pitchFamily="18" charset="0"/>
                                </a:rPr>
                                <m:t>34</m:t>
                              </m:r>
                            </m:num>
                            <m:den>
                              <m:r>
                                <a:rPr lang="es-PE" b="0" i="1" smtClean="0">
                                  <a:latin typeface="Cambria Math" panose="02040503050406030204" pitchFamily="18" charset="0"/>
                                </a:rPr>
                                <m:t>2</m:t>
                              </m:r>
                            </m:den>
                          </m:f>
                        </m:e>
                      </m:d>
                      <m:r>
                        <a:rPr lang="es-PE" b="0" i="1" smtClean="0">
                          <a:latin typeface="Cambria Math" panose="02040503050406030204" pitchFamily="18" charset="0"/>
                        </a:rPr>
                        <m:t>=0.28 </m:t>
                      </m:r>
                    </m:oMath>
                  </m:oMathPara>
                </a14:m>
                <a:endParaRPr lang="es-PE" dirty="0"/>
              </a:p>
            </p:txBody>
          </p:sp>
        </mc:Choice>
        <mc:Fallback>
          <p:sp>
            <p:nvSpPr>
              <p:cNvPr id="11" name="CuadroTexto 10">
                <a:extLst>
                  <a:ext uri="{FF2B5EF4-FFF2-40B4-BE49-F238E27FC236}">
                    <a16:creationId xmlns:a16="http://schemas.microsoft.com/office/drawing/2014/main" id="{5DE97FDE-DC83-41F1-9CD6-91A57DB92BA2}"/>
                  </a:ext>
                </a:extLst>
              </p:cNvPr>
              <p:cNvSpPr txBox="1">
                <a:spLocks noRot="1" noChangeAspect="1" noMove="1" noResize="1" noEditPoints="1" noAdjustHandles="1" noChangeArrowheads="1" noChangeShapeType="1" noTextEdit="1"/>
              </p:cNvSpPr>
              <p:nvPr/>
            </p:nvSpPr>
            <p:spPr>
              <a:xfrm>
                <a:off x="4597400" y="1460500"/>
                <a:ext cx="2405530" cy="622350"/>
              </a:xfrm>
              <a:prstGeom prst="rect">
                <a:avLst/>
              </a:prstGeom>
              <a:blipFill>
                <a:blip r:embed="rId3"/>
                <a:stretch>
                  <a:fillRect/>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2" name="CuadroTexto 11">
                <a:extLst>
                  <a:ext uri="{FF2B5EF4-FFF2-40B4-BE49-F238E27FC236}">
                    <a16:creationId xmlns:a16="http://schemas.microsoft.com/office/drawing/2014/main" id="{7B5B515C-BB0A-4A50-BA26-23A600692706}"/>
                  </a:ext>
                </a:extLst>
              </p:cNvPr>
              <p:cNvSpPr txBox="1"/>
              <p:nvPr/>
            </p:nvSpPr>
            <p:spPr>
              <a:xfrm>
                <a:off x="4597399" y="3625731"/>
                <a:ext cx="1177437"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b="0" i="1" smtClean="0">
                          <a:latin typeface="Cambria Math" panose="02040503050406030204" pitchFamily="18" charset="0"/>
                        </a:rPr>
                        <m:t>𝐻𝑒</m:t>
                      </m:r>
                      <m:r>
                        <m:rPr>
                          <m:sty m:val="p"/>
                        </m:rPr>
                        <a:rPr lang="es-PE" i="1" smtClean="0">
                          <a:latin typeface="Cambria Math" panose="02040503050406030204" pitchFamily="18" charset="0"/>
                        </a:rPr>
                        <m:t>q</m:t>
                      </m:r>
                      <m:r>
                        <a:rPr lang="es-PE" b="0" i="1" smtClean="0">
                          <a:latin typeface="Cambria Math" panose="02040503050406030204" pitchFamily="18" charset="0"/>
                        </a:rPr>
                        <m:t>=2</m:t>
                      </m:r>
                      <m:r>
                        <a:rPr lang="es-PE" b="0" i="1" smtClean="0">
                          <a:latin typeface="Cambria Math" panose="02040503050406030204" pitchFamily="18" charset="0"/>
                        </a:rPr>
                        <m:t>𝑓𝑡</m:t>
                      </m:r>
                      <m:r>
                        <a:rPr lang="es-PE" b="0" i="1" smtClean="0">
                          <a:latin typeface="Cambria Math" panose="02040503050406030204" pitchFamily="18" charset="0"/>
                        </a:rPr>
                        <m:t> </m:t>
                      </m:r>
                    </m:oMath>
                  </m:oMathPara>
                </a14:m>
                <a:endParaRPr lang="es-PE" dirty="0"/>
              </a:p>
            </p:txBody>
          </p:sp>
        </mc:Choice>
        <mc:Fallback>
          <p:sp>
            <p:nvSpPr>
              <p:cNvPr id="12" name="CuadroTexto 11">
                <a:extLst>
                  <a:ext uri="{FF2B5EF4-FFF2-40B4-BE49-F238E27FC236}">
                    <a16:creationId xmlns:a16="http://schemas.microsoft.com/office/drawing/2014/main" id="{7B5B515C-BB0A-4A50-BA26-23A600692706}"/>
                  </a:ext>
                </a:extLst>
              </p:cNvPr>
              <p:cNvSpPr txBox="1">
                <a:spLocks noRot="1" noChangeAspect="1" noMove="1" noResize="1" noEditPoints="1" noAdjustHandles="1" noChangeArrowheads="1" noChangeShapeType="1" noTextEdit="1"/>
              </p:cNvSpPr>
              <p:nvPr/>
            </p:nvSpPr>
            <p:spPr>
              <a:xfrm>
                <a:off x="4597399" y="3625731"/>
                <a:ext cx="1177437" cy="276999"/>
              </a:xfrm>
              <a:prstGeom prst="rect">
                <a:avLst/>
              </a:prstGeom>
              <a:blipFill>
                <a:blip r:embed="rId4"/>
                <a:stretch>
                  <a:fillRect l="-3627" r="-1554" b="-37778"/>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3" name="CuadroTexto 12">
                <a:extLst>
                  <a:ext uri="{FF2B5EF4-FFF2-40B4-BE49-F238E27FC236}">
                    <a16:creationId xmlns:a16="http://schemas.microsoft.com/office/drawing/2014/main" id="{53C2B542-3A94-49C5-8988-861585C4E948}"/>
                  </a:ext>
                </a:extLst>
              </p:cNvPr>
              <p:cNvSpPr txBox="1"/>
              <p:nvPr/>
            </p:nvSpPr>
            <p:spPr>
              <a:xfrm>
                <a:off x="4597400" y="2716879"/>
                <a:ext cx="4118050"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b="0" i="1" smtClean="0">
                          <a:latin typeface="Cambria Math" panose="02040503050406030204" pitchFamily="18" charset="0"/>
                        </a:rPr>
                        <m:t>𝐹</m:t>
                      </m:r>
                      <m:r>
                        <a:rPr lang="es-PE" b="0" i="1" smtClean="0">
                          <a:latin typeface="Cambria Math" panose="02040503050406030204" pitchFamily="18" charset="0"/>
                        </a:rPr>
                        <m:t>1= </m:t>
                      </m:r>
                      <m:f>
                        <m:fPr>
                          <m:ctrlPr>
                            <a:rPr lang="es-PE" b="0" i="1" smtClean="0">
                              <a:latin typeface="Cambria Math" panose="02040503050406030204" pitchFamily="18" charset="0"/>
                            </a:rPr>
                          </m:ctrlPr>
                        </m:fPr>
                        <m:num>
                          <m:r>
                            <a:rPr lang="es-PE" b="0" i="1" smtClean="0">
                              <a:latin typeface="Cambria Math" panose="02040503050406030204" pitchFamily="18" charset="0"/>
                            </a:rPr>
                            <m:t>1</m:t>
                          </m:r>
                        </m:num>
                        <m:den>
                          <m:r>
                            <a:rPr lang="es-PE" b="0" i="1" smtClean="0">
                              <a:latin typeface="Cambria Math" panose="02040503050406030204" pitchFamily="18" charset="0"/>
                            </a:rPr>
                            <m:t>2</m:t>
                          </m:r>
                        </m:den>
                      </m:f>
                      <m:r>
                        <a:rPr lang="es-PE" b="0" i="1" smtClean="0">
                          <a:latin typeface="Cambria Math" panose="02040503050406030204" pitchFamily="18" charset="0"/>
                        </a:rPr>
                        <m:t>∗20 ∗</m:t>
                      </m:r>
                      <m:sSup>
                        <m:sSupPr>
                          <m:ctrlPr>
                            <a:rPr lang="es-PE" b="0" i="1" smtClean="0">
                              <a:latin typeface="Cambria Math" panose="02040503050406030204" pitchFamily="18" charset="0"/>
                            </a:rPr>
                          </m:ctrlPr>
                        </m:sSupPr>
                        <m:e>
                          <m:r>
                            <a:rPr lang="es-PE" b="0" i="1" smtClean="0">
                              <a:latin typeface="Cambria Math" panose="02040503050406030204" pitchFamily="18" charset="0"/>
                            </a:rPr>
                            <m:t>11</m:t>
                          </m:r>
                        </m:e>
                        <m:sup>
                          <m:r>
                            <a:rPr lang="es-PE" b="0" i="1" smtClean="0">
                              <a:latin typeface="Cambria Math" panose="02040503050406030204" pitchFamily="18" charset="0"/>
                            </a:rPr>
                            <m:t>2</m:t>
                          </m:r>
                        </m:sup>
                      </m:sSup>
                      <m:r>
                        <a:rPr lang="es-PE" b="0" i="1" smtClean="0">
                          <a:latin typeface="Cambria Math" panose="02040503050406030204" pitchFamily="18" charset="0"/>
                        </a:rPr>
                        <m:t> ∗  0.28=  339</m:t>
                      </m:r>
                      <m:r>
                        <a:rPr lang="es-PE" b="0" i="1" smtClean="0">
                          <a:latin typeface="Cambria Math" panose="02040503050406030204" pitchFamily="18" charset="0"/>
                        </a:rPr>
                        <m:t>𝑘𝑁</m:t>
                      </m:r>
                      <m:r>
                        <a:rPr lang="es-PE" b="0" i="1" smtClean="0">
                          <a:latin typeface="Cambria Math" panose="02040503050406030204" pitchFamily="18" charset="0"/>
                        </a:rPr>
                        <m:t>/</m:t>
                      </m:r>
                      <m:r>
                        <a:rPr lang="es-PE" b="0" i="1" smtClean="0">
                          <a:latin typeface="Cambria Math" panose="02040503050406030204" pitchFamily="18" charset="0"/>
                        </a:rPr>
                        <m:t>𝑚</m:t>
                      </m:r>
                    </m:oMath>
                  </m:oMathPara>
                </a14:m>
                <a:endParaRPr lang="es-PE" dirty="0"/>
              </a:p>
            </p:txBody>
          </p:sp>
        </mc:Choice>
        <mc:Fallback>
          <p:sp>
            <p:nvSpPr>
              <p:cNvPr id="13" name="CuadroTexto 12">
                <a:extLst>
                  <a:ext uri="{FF2B5EF4-FFF2-40B4-BE49-F238E27FC236}">
                    <a16:creationId xmlns:a16="http://schemas.microsoft.com/office/drawing/2014/main" id="{53C2B542-3A94-49C5-8988-861585C4E948}"/>
                  </a:ext>
                </a:extLst>
              </p:cNvPr>
              <p:cNvSpPr txBox="1">
                <a:spLocks noRot="1" noChangeAspect="1" noMove="1" noResize="1" noEditPoints="1" noAdjustHandles="1" noChangeArrowheads="1" noChangeShapeType="1" noTextEdit="1"/>
              </p:cNvSpPr>
              <p:nvPr/>
            </p:nvSpPr>
            <p:spPr>
              <a:xfrm>
                <a:off x="4597400" y="2716879"/>
                <a:ext cx="4118050" cy="518604"/>
              </a:xfrm>
              <a:prstGeom prst="rect">
                <a:avLst/>
              </a:prstGeom>
              <a:blipFill>
                <a:blip r:embed="rId5"/>
                <a:stretch>
                  <a:fillRect/>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4" name="CuadroTexto 13">
                <a:extLst>
                  <a:ext uri="{FF2B5EF4-FFF2-40B4-BE49-F238E27FC236}">
                    <a16:creationId xmlns:a16="http://schemas.microsoft.com/office/drawing/2014/main" id="{7EA7940C-983F-49B9-A60C-864C4BC81E2B}"/>
                  </a:ext>
                </a:extLst>
              </p:cNvPr>
              <p:cNvSpPr txBox="1"/>
              <p:nvPr/>
            </p:nvSpPr>
            <p:spPr>
              <a:xfrm>
                <a:off x="4591244" y="5857592"/>
                <a:ext cx="3488134"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b="0" i="1" smtClean="0">
                          <a:latin typeface="Cambria Math" panose="02040503050406030204" pitchFamily="18" charset="0"/>
                        </a:rPr>
                        <m:t>𝐹</m:t>
                      </m:r>
                      <m:r>
                        <a:rPr lang="es-PE" b="0" i="1" smtClean="0">
                          <a:latin typeface="Cambria Math" panose="02040503050406030204" pitchFamily="18" charset="0"/>
                        </a:rPr>
                        <m:t>2=12∗11 ∗  0.28=  37 </m:t>
                      </m:r>
                      <m:r>
                        <a:rPr lang="es-PE" b="0" i="1" smtClean="0">
                          <a:latin typeface="Cambria Math" panose="02040503050406030204" pitchFamily="18" charset="0"/>
                        </a:rPr>
                        <m:t>𝑘𝑁</m:t>
                      </m:r>
                      <m:r>
                        <a:rPr lang="es-PE" b="0" i="1" smtClean="0">
                          <a:latin typeface="Cambria Math" panose="02040503050406030204" pitchFamily="18" charset="0"/>
                        </a:rPr>
                        <m:t>/</m:t>
                      </m:r>
                      <m:r>
                        <a:rPr lang="es-PE" b="0" i="1" smtClean="0">
                          <a:latin typeface="Cambria Math" panose="02040503050406030204" pitchFamily="18" charset="0"/>
                        </a:rPr>
                        <m:t>𝑚</m:t>
                      </m:r>
                    </m:oMath>
                  </m:oMathPara>
                </a14:m>
                <a:endParaRPr lang="es-PE" dirty="0"/>
              </a:p>
            </p:txBody>
          </p:sp>
        </mc:Choice>
        <mc:Fallback>
          <p:sp>
            <p:nvSpPr>
              <p:cNvPr id="14" name="CuadroTexto 13">
                <a:extLst>
                  <a:ext uri="{FF2B5EF4-FFF2-40B4-BE49-F238E27FC236}">
                    <a16:creationId xmlns:a16="http://schemas.microsoft.com/office/drawing/2014/main" id="{7EA7940C-983F-49B9-A60C-864C4BC81E2B}"/>
                  </a:ext>
                </a:extLst>
              </p:cNvPr>
              <p:cNvSpPr txBox="1">
                <a:spLocks noRot="1" noChangeAspect="1" noMove="1" noResize="1" noEditPoints="1" noAdjustHandles="1" noChangeArrowheads="1" noChangeShapeType="1" noTextEdit="1"/>
              </p:cNvSpPr>
              <p:nvPr/>
            </p:nvSpPr>
            <p:spPr>
              <a:xfrm>
                <a:off x="4591244" y="5857592"/>
                <a:ext cx="3488134" cy="276999"/>
              </a:xfrm>
              <a:prstGeom prst="rect">
                <a:avLst/>
              </a:prstGeom>
              <a:blipFill>
                <a:blip r:embed="rId6"/>
                <a:stretch>
                  <a:fillRect l="-874" r="-524" b="-37778"/>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6" name="CuadroTexto 15">
                <a:extLst>
                  <a:ext uri="{FF2B5EF4-FFF2-40B4-BE49-F238E27FC236}">
                    <a16:creationId xmlns:a16="http://schemas.microsoft.com/office/drawing/2014/main" id="{7A3B19D8-5E2C-4E26-B636-C3634F36EA7A}"/>
                  </a:ext>
                </a:extLst>
              </p:cNvPr>
              <p:cNvSpPr txBox="1"/>
              <p:nvPr/>
            </p:nvSpPr>
            <p:spPr>
              <a:xfrm>
                <a:off x="4591244" y="4345549"/>
                <a:ext cx="2089226"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b="0" i="1" smtClean="0">
                          <a:latin typeface="Cambria Math" panose="02040503050406030204" pitchFamily="18" charset="0"/>
                        </a:rPr>
                        <m:t>𝑆𝐶</m:t>
                      </m:r>
                      <m:r>
                        <a:rPr lang="es-PE" b="0" i="1" smtClean="0">
                          <a:latin typeface="Cambria Math" panose="02040503050406030204" pitchFamily="18" charset="0"/>
                        </a:rPr>
                        <m:t>=</m:t>
                      </m:r>
                      <m:f>
                        <m:fPr>
                          <m:ctrlPr>
                            <a:rPr lang="es-PE" b="0" i="1" smtClean="0">
                              <a:latin typeface="Cambria Math" panose="02040503050406030204" pitchFamily="18" charset="0"/>
                            </a:rPr>
                          </m:ctrlPr>
                        </m:fPr>
                        <m:num>
                          <m:r>
                            <a:rPr lang="es-PE" b="0" i="1" smtClean="0">
                              <a:latin typeface="Cambria Math" panose="02040503050406030204" pitchFamily="18" charset="0"/>
                            </a:rPr>
                            <m:t>20</m:t>
                          </m:r>
                          <m:r>
                            <a:rPr lang="es-PE" b="0" i="1" smtClean="0">
                              <a:latin typeface="Cambria Math" panose="02040503050406030204" pitchFamily="18" charset="0"/>
                            </a:rPr>
                            <m:t>𝑘𝑁</m:t>
                          </m:r>
                        </m:num>
                        <m:den>
                          <m:r>
                            <a:rPr lang="es-PE" b="0" i="1" smtClean="0">
                              <a:latin typeface="Cambria Math" panose="02040503050406030204" pitchFamily="18" charset="0"/>
                            </a:rPr>
                            <m:t>𝑚</m:t>
                          </m:r>
                          <m:r>
                            <a:rPr lang="es-PE" b="0" i="1" smtClean="0">
                              <a:latin typeface="Cambria Math" panose="02040503050406030204" pitchFamily="18" charset="0"/>
                            </a:rPr>
                            <m:t>3</m:t>
                          </m:r>
                        </m:den>
                      </m:f>
                      <m:r>
                        <a:rPr lang="es-PE" b="0" i="1" smtClean="0">
                          <a:latin typeface="Cambria Math" panose="02040503050406030204" pitchFamily="18" charset="0"/>
                        </a:rPr>
                        <m:t> ∗0.60</m:t>
                      </m:r>
                      <m:r>
                        <a:rPr lang="es-PE" b="0" i="1" smtClean="0">
                          <a:latin typeface="Cambria Math" panose="02040503050406030204" pitchFamily="18" charset="0"/>
                        </a:rPr>
                        <m:t>𝑚</m:t>
                      </m:r>
                    </m:oMath>
                  </m:oMathPara>
                </a14:m>
                <a:endParaRPr lang="es-PE" dirty="0"/>
              </a:p>
            </p:txBody>
          </p:sp>
        </mc:Choice>
        <mc:Fallback>
          <p:sp>
            <p:nvSpPr>
              <p:cNvPr id="16" name="CuadroTexto 15">
                <a:extLst>
                  <a:ext uri="{FF2B5EF4-FFF2-40B4-BE49-F238E27FC236}">
                    <a16:creationId xmlns:a16="http://schemas.microsoft.com/office/drawing/2014/main" id="{7A3B19D8-5E2C-4E26-B636-C3634F36EA7A}"/>
                  </a:ext>
                </a:extLst>
              </p:cNvPr>
              <p:cNvSpPr txBox="1">
                <a:spLocks noRot="1" noChangeAspect="1" noMove="1" noResize="1" noEditPoints="1" noAdjustHandles="1" noChangeArrowheads="1" noChangeShapeType="1" noTextEdit="1"/>
              </p:cNvSpPr>
              <p:nvPr/>
            </p:nvSpPr>
            <p:spPr>
              <a:xfrm>
                <a:off x="4591244" y="4345549"/>
                <a:ext cx="2089226" cy="525913"/>
              </a:xfrm>
              <a:prstGeom prst="rect">
                <a:avLst/>
              </a:prstGeom>
              <a:blipFill>
                <a:blip r:embed="rId7"/>
                <a:stretch>
                  <a:fillRect/>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7" name="CuadroTexto 16">
                <a:extLst>
                  <a:ext uri="{FF2B5EF4-FFF2-40B4-BE49-F238E27FC236}">
                    <a16:creationId xmlns:a16="http://schemas.microsoft.com/office/drawing/2014/main" id="{6F4AD5B8-A707-4B99-90B9-46609C4DEF38}"/>
                  </a:ext>
                </a:extLst>
              </p:cNvPr>
              <p:cNvSpPr txBox="1"/>
              <p:nvPr/>
            </p:nvSpPr>
            <p:spPr>
              <a:xfrm>
                <a:off x="4591244" y="5267101"/>
                <a:ext cx="167969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b="0" i="1" smtClean="0">
                          <a:latin typeface="Cambria Math" panose="02040503050406030204" pitchFamily="18" charset="0"/>
                        </a:rPr>
                        <m:t>𝑆𝐶</m:t>
                      </m:r>
                      <m:r>
                        <a:rPr lang="es-PE" b="0" i="1" smtClean="0">
                          <a:latin typeface="Cambria Math" panose="02040503050406030204" pitchFamily="18" charset="0"/>
                        </a:rPr>
                        <m:t>=12 </m:t>
                      </m:r>
                      <m:r>
                        <a:rPr lang="es-PE" b="0" i="1" smtClean="0">
                          <a:latin typeface="Cambria Math" panose="02040503050406030204" pitchFamily="18" charset="0"/>
                        </a:rPr>
                        <m:t>𝑘𝑁</m:t>
                      </m:r>
                      <m:r>
                        <a:rPr lang="es-PE" b="0" i="1" smtClean="0">
                          <a:latin typeface="Cambria Math" panose="02040503050406030204" pitchFamily="18" charset="0"/>
                        </a:rPr>
                        <m:t>/</m:t>
                      </m:r>
                      <m:r>
                        <a:rPr lang="es-PE" b="0" i="1" smtClean="0">
                          <a:latin typeface="Cambria Math" panose="02040503050406030204" pitchFamily="18" charset="0"/>
                        </a:rPr>
                        <m:t>𝑚</m:t>
                      </m:r>
                      <m:r>
                        <a:rPr lang="es-PE" b="0" i="1" smtClean="0">
                          <a:latin typeface="Cambria Math" panose="02040503050406030204" pitchFamily="18" charset="0"/>
                        </a:rPr>
                        <m:t>2</m:t>
                      </m:r>
                    </m:oMath>
                  </m:oMathPara>
                </a14:m>
                <a:endParaRPr lang="es-PE" dirty="0"/>
              </a:p>
            </p:txBody>
          </p:sp>
        </mc:Choice>
        <mc:Fallback>
          <p:sp>
            <p:nvSpPr>
              <p:cNvPr id="17" name="CuadroTexto 16">
                <a:extLst>
                  <a:ext uri="{FF2B5EF4-FFF2-40B4-BE49-F238E27FC236}">
                    <a16:creationId xmlns:a16="http://schemas.microsoft.com/office/drawing/2014/main" id="{6F4AD5B8-A707-4B99-90B9-46609C4DEF38}"/>
                  </a:ext>
                </a:extLst>
              </p:cNvPr>
              <p:cNvSpPr txBox="1">
                <a:spLocks noRot="1" noChangeAspect="1" noMove="1" noResize="1" noEditPoints="1" noAdjustHandles="1" noChangeArrowheads="1" noChangeShapeType="1" noTextEdit="1"/>
              </p:cNvSpPr>
              <p:nvPr/>
            </p:nvSpPr>
            <p:spPr>
              <a:xfrm>
                <a:off x="4591244" y="5267101"/>
                <a:ext cx="1679691" cy="276999"/>
              </a:xfrm>
              <a:prstGeom prst="rect">
                <a:avLst/>
              </a:prstGeom>
              <a:blipFill>
                <a:blip r:embed="rId8"/>
                <a:stretch>
                  <a:fillRect l="-2174" r="-2899" b="-37778"/>
                </a:stretch>
              </a:blipFill>
            </p:spPr>
            <p:txBody>
              <a:bodyPr/>
              <a:lstStyle/>
              <a:p>
                <a:r>
                  <a:rPr lang="es-PE">
                    <a:noFill/>
                  </a:rPr>
                  <a:t> </a:t>
                </a:r>
              </a:p>
            </p:txBody>
          </p:sp>
        </mc:Fallback>
      </mc:AlternateContent>
    </p:spTree>
    <p:extLst>
      <p:ext uri="{BB962C8B-B14F-4D97-AF65-F5344CB8AC3E}">
        <p14:creationId xmlns:p14="http://schemas.microsoft.com/office/powerpoint/2010/main" val="2226944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323AB6F6-B329-4C35-BBC6-3E2181F113E1}"/>
              </a:ext>
            </a:extLst>
          </p:cNvPr>
          <p:cNvSpPr>
            <a:spLocks noGrp="1"/>
          </p:cNvSpPr>
          <p:nvPr>
            <p:ph type="title"/>
          </p:nvPr>
        </p:nvSpPr>
        <p:spPr>
          <a:xfrm>
            <a:off x="463175" y="68627"/>
            <a:ext cx="11201444" cy="360040"/>
          </a:xfrm>
        </p:spPr>
        <p:txBody>
          <a:bodyPr/>
          <a:lstStyle/>
          <a:p>
            <a:r>
              <a:rPr lang="es-ES" dirty="0"/>
              <a:t>Criterios de Diseño</a:t>
            </a:r>
            <a:endParaRPr lang="es-PE" dirty="0"/>
          </a:p>
        </p:txBody>
      </p:sp>
      <p:sp>
        <p:nvSpPr>
          <p:cNvPr id="8" name="Marcador de texto 2">
            <a:extLst>
              <a:ext uri="{FF2B5EF4-FFF2-40B4-BE49-F238E27FC236}">
                <a16:creationId xmlns:a16="http://schemas.microsoft.com/office/drawing/2014/main" id="{862713A2-7982-45A9-955D-4F4918D73728}"/>
              </a:ext>
            </a:extLst>
          </p:cNvPr>
          <p:cNvSpPr>
            <a:spLocks noGrp="1"/>
          </p:cNvSpPr>
          <p:nvPr>
            <p:ph type="body" idx="13"/>
          </p:nvPr>
        </p:nvSpPr>
        <p:spPr>
          <a:xfrm>
            <a:off x="473776" y="567731"/>
            <a:ext cx="11190843" cy="258740"/>
          </a:xfrm>
        </p:spPr>
        <p:txBody>
          <a:bodyPr/>
          <a:lstStyle/>
          <a:p>
            <a:r>
              <a:rPr lang="es-PE" dirty="0"/>
              <a:t>Estabilidad Externa – Ejemplo 01</a:t>
            </a:r>
          </a:p>
        </p:txBody>
      </p:sp>
      <p:pic>
        <p:nvPicPr>
          <p:cNvPr id="18" name="Picture 4">
            <a:extLst>
              <a:ext uri="{FF2B5EF4-FFF2-40B4-BE49-F238E27FC236}">
                <a16:creationId xmlns:a16="http://schemas.microsoft.com/office/drawing/2014/main" id="{A5557CB6-D2F7-4304-BAD1-A3064F59D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866"/>
          <a:stretch/>
        </p:blipFill>
        <p:spPr bwMode="auto">
          <a:xfrm>
            <a:off x="405207" y="1833246"/>
            <a:ext cx="2160587" cy="476907"/>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2">
            <a:extLst>
              <a:ext uri="{FF2B5EF4-FFF2-40B4-BE49-F238E27FC236}">
                <a16:creationId xmlns:a16="http://schemas.microsoft.com/office/drawing/2014/main" id="{7EDCCF55-0EAA-4AB9-BEC0-19E5327C3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4322" y="965535"/>
            <a:ext cx="4038600" cy="3043237"/>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2">
            <a:extLst>
              <a:ext uri="{FF2B5EF4-FFF2-40B4-BE49-F238E27FC236}">
                <a16:creationId xmlns:a16="http://schemas.microsoft.com/office/drawing/2014/main" id="{990D2847-760F-497F-BE76-0EADDEE59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78" y="2712479"/>
            <a:ext cx="21240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21" name="CuadroTexto 20">
                <a:extLst>
                  <a:ext uri="{FF2B5EF4-FFF2-40B4-BE49-F238E27FC236}">
                    <a16:creationId xmlns:a16="http://schemas.microsoft.com/office/drawing/2014/main" id="{D0589AAD-F441-4963-A77A-4F1F5E6309E0}"/>
                  </a:ext>
                </a:extLst>
              </p:cNvPr>
              <p:cNvSpPr txBox="1"/>
              <p:nvPr/>
            </p:nvSpPr>
            <p:spPr>
              <a:xfrm>
                <a:off x="3816976" y="1144706"/>
                <a:ext cx="173444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b="0" i="1" smtClean="0">
                          <a:latin typeface="Cambria Math" panose="02040503050406030204" pitchFamily="18" charset="0"/>
                        </a:rPr>
                        <m:t>𝐹</m:t>
                      </m:r>
                      <m:r>
                        <a:rPr lang="es-PE" b="0" i="1" smtClean="0">
                          <a:latin typeface="Cambria Math" panose="02040503050406030204" pitchFamily="18" charset="0"/>
                        </a:rPr>
                        <m:t>1=  339</m:t>
                      </m:r>
                      <m:r>
                        <a:rPr lang="es-PE" b="0" i="1" smtClean="0">
                          <a:latin typeface="Cambria Math" panose="02040503050406030204" pitchFamily="18" charset="0"/>
                        </a:rPr>
                        <m:t>𝑘𝑁</m:t>
                      </m:r>
                      <m:r>
                        <a:rPr lang="es-PE" b="0" i="1" smtClean="0">
                          <a:latin typeface="Cambria Math" panose="02040503050406030204" pitchFamily="18" charset="0"/>
                        </a:rPr>
                        <m:t>/</m:t>
                      </m:r>
                      <m:r>
                        <a:rPr lang="es-PE" b="0" i="1" smtClean="0">
                          <a:latin typeface="Cambria Math" panose="02040503050406030204" pitchFamily="18" charset="0"/>
                        </a:rPr>
                        <m:t>𝑚</m:t>
                      </m:r>
                    </m:oMath>
                  </m:oMathPara>
                </a14:m>
                <a:endParaRPr lang="es-PE" dirty="0"/>
              </a:p>
            </p:txBody>
          </p:sp>
        </mc:Choice>
        <mc:Fallback>
          <p:sp>
            <p:nvSpPr>
              <p:cNvPr id="21" name="CuadroTexto 20">
                <a:extLst>
                  <a:ext uri="{FF2B5EF4-FFF2-40B4-BE49-F238E27FC236}">
                    <a16:creationId xmlns:a16="http://schemas.microsoft.com/office/drawing/2014/main" id="{D0589AAD-F441-4963-A77A-4F1F5E6309E0}"/>
                  </a:ext>
                </a:extLst>
              </p:cNvPr>
              <p:cNvSpPr txBox="1">
                <a:spLocks noRot="1" noChangeAspect="1" noMove="1" noResize="1" noEditPoints="1" noAdjustHandles="1" noChangeArrowheads="1" noChangeShapeType="1" noTextEdit="1"/>
              </p:cNvSpPr>
              <p:nvPr/>
            </p:nvSpPr>
            <p:spPr>
              <a:xfrm>
                <a:off x="3816976" y="1144706"/>
                <a:ext cx="1734449" cy="276999"/>
              </a:xfrm>
              <a:prstGeom prst="rect">
                <a:avLst/>
              </a:prstGeom>
              <a:blipFill>
                <a:blip r:embed="rId5"/>
                <a:stretch>
                  <a:fillRect l="-2105" r="-1053" b="-37778"/>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22" name="CuadroTexto 21">
                <a:extLst>
                  <a:ext uri="{FF2B5EF4-FFF2-40B4-BE49-F238E27FC236}">
                    <a16:creationId xmlns:a16="http://schemas.microsoft.com/office/drawing/2014/main" id="{1E8E18EC-0350-41EC-ADE7-4642123CE131}"/>
                  </a:ext>
                </a:extLst>
              </p:cNvPr>
              <p:cNvSpPr txBox="1"/>
              <p:nvPr/>
            </p:nvSpPr>
            <p:spPr>
              <a:xfrm>
                <a:off x="3796135" y="1601440"/>
                <a:ext cx="165750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b="0" i="1" smtClean="0">
                          <a:latin typeface="Cambria Math" panose="02040503050406030204" pitchFamily="18" charset="0"/>
                        </a:rPr>
                        <m:t>𝐹</m:t>
                      </m:r>
                      <m:r>
                        <a:rPr lang="es-PE" b="0" i="1" smtClean="0">
                          <a:latin typeface="Cambria Math" panose="02040503050406030204" pitchFamily="18" charset="0"/>
                        </a:rPr>
                        <m:t>2=  37 </m:t>
                      </m:r>
                      <m:r>
                        <a:rPr lang="es-PE" b="0" i="1" smtClean="0">
                          <a:latin typeface="Cambria Math" panose="02040503050406030204" pitchFamily="18" charset="0"/>
                        </a:rPr>
                        <m:t>𝑘𝑁</m:t>
                      </m:r>
                      <m:r>
                        <a:rPr lang="es-PE" b="0" i="1" smtClean="0">
                          <a:latin typeface="Cambria Math" panose="02040503050406030204" pitchFamily="18" charset="0"/>
                        </a:rPr>
                        <m:t>/</m:t>
                      </m:r>
                      <m:r>
                        <a:rPr lang="es-PE" b="0" i="1" smtClean="0">
                          <a:latin typeface="Cambria Math" panose="02040503050406030204" pitchFamily="18" charset="0"/>
                        </a:rPr>
                        <m:t>𝑚</m:t>
                      </m:r>
                    </m:oMath>
                  </m:oMathPara>
                </a14:m>
                <a:endParaRPr lang="es-PE" dirty="0"/>
              </a:p>
            </p:txBody>
          </p:sp>
        </mc:Choice>
        <mc:Fallback>
          <p:sp>
            <p:nvSpPr>
              <p:cNvPr id="22" name="CuadroTexto 21">
                <a:extLst>
                  <a:ext uri="{FF2B5EF4-FFF2-40B4-BE49-F238E27FC236}">
                    <a16:creationId xmlns:a16="http://schemas.microsoft.com/office/drawing/2014/main" id="{1E8E18EC-0350-41EC-ADE7-4642123CE131}"/>
                  </a:ext>
                </a:extLst>
              </p:cNvPr>
              <p:cNvSpPr txBox="1">
                <a:spLocks noRot="1" noChangeAspect="1" noMove="1" noResize="1" noEditPoints="1" noAdjustHandles="1" noChangeArrowheads="1" noChangeShapeType="1" noTextEdit="1"/>
              </p:cNvSpPr>
              <p:nvPr/>
            </p:nvSpPr>
            <p:spPr>
              <a:xfrm>
                <a:off x="3796135" y="1601440"/>
                <a:ext cx="1657505" cy="276999"/>
              </a:xfrm>
              <a:prstGeom prst="rect">
                <a:avLst/>
              </a:prstGeom>
              <a:blipFill>
                <a:blip r:embed="rId6"/>
                <a:stretch>
                  <a:fillRect l="-2574" t="-2222" r="-1471" b="-37778"/>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24" name="CuadroTexto 23">
                <a:extLst>
                  <a:ext uri="{FF2B5EF4-FFF2-40B4-BE49-F238E27FC236}">
                    <a16:creationId xmlns:a16="http://schemas.microsoft.com/office/drawing/2014/main" id="{07D9CC6B-2672-4C86-81CF-2F9DD3674C17}"/>
                  </a:ext>
                </a:extLst>
              </p:cNvPr>
              <p:cNvSpPr txBox="1"/>
              <p:nvPr/>
            </p:nvSpPr>
            <p:spPr>
              <a:xfrm>
                <a:off x="2971597" y="2510166"/>
                <a:ext cx="446532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b="0" i="1" smtClean="0">
                          <a:latin typeface="Cambria Math" panose="02040503050406030204" pitchFamily="18" charset="0"/>
                          <a:ea typeface="Cambria Math" panose="02040503050406030204" pitchFamily="18" charset="0"/>
                        </a:rPr>
                        <m:t>𝑃𝑑</m:t>
                      </m:r>
                      <m:r>
                        <a:rPr lang="es-PE" b="0" i="1" smtClean="0">
                          <a:latin typeface="Cambria Math" panose="02040503050406030204" pitchFamily="18" charset="0"/>
                        </a:rPr>
                        <m:t>=</m:t>
                      </m:r>
                      <m:d>
                        <m:dPr>
                          <m:ctrlPr>
                            <a:rPr lang="es-PE" b="0" i="1" smtClean="0">
                              <a:latin typeface="Cambria Math" panose="02040503050406030204" pitchFamily="18" charset="0"/>
                            </a:rPr>
                          </m:ctrlPr>
                        </m:dPr>
                        <m:e>
                          <m:r>
                            <a:rPr lang="es-PE" b="0" i="1" smtClean="0">
                              <a:latin typeface="Cambria Math" panose="02040503050406030204" pitchFamily="18" charset="0"/>
                            </a:rPr>
                            <m:t>1.5</m:t>
                          </m:r>
                        </m:e>
                      </m:d>
                      <m:r>
                        <a:rPr lang="es-PE" b="0" i="1" smtClean="0">
                          <a:latin typeface="Cambria Math" panose="02040503050406030204" pitchFamily="18" charset="0"/>
                        </a:rPr>
                        <m:t>∗339+</m:t>
                      </m:r>
                      <m:d>
                        <m:dPr>
                          <m:ctrlPr>
                            <a:rPr lang="es-PE" b="0" i="1" smtClean="0">
                              <a:latin typeface="Cambria Math" panose="02040503050406030204" pitchFamily="18" charset="0"/>
                            </a:rPr>
                          </m:ctrlPr>
                        </m:dPr>
                        <m:e>
                          <m:r>
                            <a:rPr lang="es-PE" b="0" i="1" smtClean="0">
                              <a:latin typeface="Cambria Math" panose="02040503050406030204" pitchFamily="18" charset="0"/>
                            </a:rPr>
                            <m:t>1.75</m:t>
                          </m:r>
                        </m:e>
                      </m:d>
                      <m:r>
                        <a:rPr lang="es-PE" b="0" i="1" smtClean="0">
                          <a:latin typeface="Cambria Math" panose="02040503050406030204" pitchFamily="18" charset="0"/>
                        </a:rPr>
                        <m:t>∗37=574 </m:t>
                      </m:r>
                      <m:r>
                        <a:rPr lang="es-PE" b="0" i="1" smtClean="0">
                          <a:latin typeface="Cambria Math" panose="02040503050406030204" pitchFamily="18" charset="0"/>
                        </a:rPr>
                        <m:t>𝑘𝑁</m:t>
                      </m:r>
                      <m:r>
                        <a:rPr lang="es-PE" b="0" i="1" smtClean="0">
                          <a:latin typeface="Cambria Math" panose="02040503050406030204" pitchFamily="18" charset="0"/>
                        </a:rPr>
                        <m:t>/</m:t>
                      </m:r>
                      <m:r>
                        <a:rPr lang="es-PE" b="0" i="1" smtClean="0">
                          <a:latin typeface="Cambria Math" panose="02040503050406030204" pitchFamily="18" charset="0"/>
                        </a:rPr>
                        <m:t>𝑚</m:t>
                      </m:r>
                    </m:oMath>
                  </m:oMathPara>
                </a14:m>
                <a:endParaRPr lang="es-PE" dirty="0"/>
              </a:p>
            </p:txBody>
          </p:sp>
        </mc:Choice>
        <mc:Fallback>
          <p:sp>
            <p:nvSpPr>
              <p:cNvPr id="24" name="CuadroTexto 23">
                <a:extLst>
                  <a:ext uri="{FF2B5EF4-FFF2-40B4-BE49-F238E27FC236}">
                    <a16:creationId xmlns:a16="http://schemas.microsoft.com/office/drawing/2014/main" id="{07D9CC6B-2672-4C86-81CF-2F9DD3674C17}"/>
                  </a:ext>
                </a:extLst>
              </p:cNvPr>
              <p:cNvSpPr txBox="1">
                <a:spLocks noRot="1" noChangeAspect="1" noMove="1" noResize="1" noEditPoints="1" noAdjustHandles="1" noChangeArrowheads="1" noChangeShapeType="1" noTextEdit="1"/>
              </p:cNvSpPr>
              <p:nvPr/>
            </p:nvSpPr>
            <p:spPr>
              <a:xfrm>
                <a:off x="2971597" y="2510166"/>
                <a:ext cx="4465325" cy="276999"/>
              </a:xfrm>
              <a:prstGeom prst="rect">
                <a:avLst/>
              </a:prstGeom>
              <a:blipFill>
                <a:blip r:embed="rId7"/>
                <a:stretch>
                  <a:fillRect l="-682" r="-136" b="-37778"/>
                </a:stretch>
              </a:blipFill>
            </p:spPr>
            <p:txBody>
              <a:bodyPr/>
              <a:lstStyle/>
              <a:p>
                <a:r>
                  <a:rPr lang="es-PE">
                    <a:noFill/>
                  </a:rPr>
                  <a:t> </a:t>
                </a:r>
              </a:p>
            </p:txBody>
          </p:sp>
        </mc:Fallback>
      </mc:AlternateContent>
      <p:pic>
        <p:nvPicPr>
          <p:cNvPr id="25" name="Imagen 24">
            <a:extLst>
              <a:ext uri="{FF2B5EF4-FFF2-40B4-BE49-F238E27FC236}">
                <a16:creationId xmlns:a16="http://schemas.microsoft.com/office/drawing/2014/main" id="{6E523FDA-7FC8-4044-B198-2E11EA86D289}"/>
              </a:ext>
            </a:extLst>
          </p:cNvPr>
          <p:cNvPicPr>
            <a:picLocks noChangeAspect="1"/>
          </p:cNvPicPr>
          <p:nvPr/>
        </p:nvPicPr>
        <p:blipFill rotWithShape="1">
          <a:blip r:embed="rId8"/>
          <a:srcRect l="7023" r="20153"/>
          <a:stretch/>
        </p:blipFill>
        <p:spPr>
          <a:xfrm>
            <a:off x="7626019" y="4213054"/>
            <a:ext cx="4038600" cy="2594123"/>
          </a:xfrm>
          <a:prstGeom prst="rect">
            <a:avLst/>
          </a:prstGeom>
        </p:spPr>
      </p:pic>
      <mc:AlternateContent xmlns:mc="http://schemas.openxmlformats.org/markup-compatibility/2006">
        <mc:Choice xmlns:a14="http://schemas.microsoft.com/office/drawing/2010/main" Requires="a14">
          <p:sp>
            <p:nvSpPr>
              <p:cNvPr id="26" name="CuadroTexto 25">
                <a:extLst>
                  <a:ext uri="{FF2B5EF4-FFF2-40B4-BE49-F238E27FC236}">
                    <a16:creationId xmlns:a16="http://schemas.microsoft.com/office/drawing/2014/main" id="{762688FA-888C-4127-A353-33398D1375E0}"/>
                  </a:ext>
                </a:extLst>
              </p:cNvPr>
              <p:cNvSpPr txBox="1"/>
              <p:nvPr/>
            </p:nvSpPr>
            <p:spPr>
              <a:xfrm>
                <a:off x="2971597" y="3152001"/>
                <a:ext cx="351698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b="0" i="1" smtClean="0">
                          <a:latin typeface="Cambria Math" panose="02040503050406030204" pitchFamily="18" charset="0"/>
                          <a:ea typeface="Cambria Math" panose="02040503050406030204" pitchFamily="18" charset="0"/>
                        </a:rPr>
                        <m:t>𝑉</m:t>
                      </m:r>
                      <m:r>
                        <a:rPr lang="es-PE" b="0" i="1" smtClean="0">
                          <a:latin typeface="Cambria Math" panose="02040503050406030204" pitchFamily="18" charset="0"/>
                          <a:ea typeface="Cambria Math" panose="02040503050406030204" pitchFamily="18" charset="0"/>
                        </a:rPr>
                        <m:t>1=  1</m:t>
                      </m:r>
                      <m:r>
                        <a:rPr lang="es-PE" b="0" i="1" smtClean="0">
                          <a:latin typeface="Cambria Math" panose="02040503050406030204" pitchFamily="18" charset="0"/>
                        </a:rPr>
                        <m:t>9 ∗11∗7.7=1610 </m:t>
                      </m:r>
                      <m:r>
                        <a:rPr lang="es-PE" b="0" i="1" smtClean="0">
                          <a:latin typeface="Cambria Math" panose="02040503050406030204" pitchFamily="18" charset="0"/>
                        </a:rPr>
                        <m:t>𝑘𝑁</m:t>
                      </m:r>
                      <m:r>
                        <a:rPr lang="es-PE" b="0" i="1" smtClean="0">
                          <a:latin typeface="Cambria Math" panose="02040503050406030204" pitchFamily="18" charset="0"/>
                        </a:rPr>
                        <m:t>/</m:t>
                      </m:r>
                      <m:r>
                        <a:rPr lang="es-PE" b="0" i="1" smtClean="0">
                          <a:latin typeface="Cambria Math" panose="02040503050406030204" pitchFamily="18" charset="0"/>
                        </a:rPr>
                        <m:t>𝑚</m:t>
                      </m:r>
                    </m:oMath>
                  </m:oMathPara>
                </a14:m>
                <a:endParaRPr lang="es-PE" dirty="0"/>
              </a:p>
            </p:txBody>
          </p:sp>
        </mc:Choice>
        <mc:Fallback>
          <p:sp>
            <p:nvSpPr>
              <p:cNvPr id="26" name="CuadroTexto 25">
                <a:extLst>
                  <a:ext uri="{FF2B5EF4-FFF2-40B4-BE49-F238E27FC236}">
                    <a16:creationId xmlns:a16="http://schemas.microsoft.com/office/drawing/2014/main" id="{762688FA-888C-4127-A353-33398D1375E0}"/>
                  </a:ext>
                </a:extLst>
              </p:cNvPr>
              <p:cNvSpPr txBox="1">
                <a:spLocks noRot="1" noChangeAspect="1" noMove="1" noResize="1" noEditPoints="1" noAdjustHandles="1" noChangeArrowheads="1" noChangeShapeType="1" noTextEdit="1"/>
              </p:cNvSpPr>
              <p:nvPr/>
            </p:nvSpPr>
            <p:spPr>
              <a:xfrm>
                <a:off x="2971597" y="3152001"/>
                <a:ext cx="3516988" cy="276999"/>
              </a:xfrm>
              <a:prstGeom prst="rect">
                <a:avLst/>
              </a:prstGeom>
              <a:blipFill>
                <a:blip r:embed="rId9"/>
                <a:stretch>
                  <a:fillRect l="-867" r="-347" b="-34783"/>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27" name="CuadroTexto 26">
                <a:extLst>
                  <a:ext uri="{FF2B5EF4-FFF2-40B4-BE49-F238E27FC236}">
                    <a16:creationId xmlns:a16="http://schemas.microsoft.com/office/drawing/2014/main" id="{B17225AF-4638-420B-8945-6022B0E1A7E2}"/>
                  </a:ext>
                </a:extLst>
              </p:cNvPr>
              <p:cNvSpPr txBox="1"/>
              <p:nvPr/>
            </p:nvSpPr>
            <p:spPr>
              <a:xfrm>
                <a:off x="2867354" y="4401105"/>
                <a:ext cx="4205767"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b="0" i="1" smtClean="0">
                          <a:latin typeface="Cambria Math" panose="02040503050406030204" pitchFamily="18" charset="0"/>
                          <a:ea typeface="Cambria Math" panose="02040503050406030204" pitchFamily="18" charset="0"/>
                        </a:rPr>
                        <m:t>𝑅𝑟</m:t>
                      </m:r>
                      <m:r>
                        <a:rPr lang="es-PE" b="0" i="1" smtClean="0">
                          <a:latin typeface="Cambria Math" panose="02040503050406030204" pitchFamily="18" charset="0"/>
                        </a:rPr>
                        <m:t>=  </m:t>
                      </m:r>
                      <m:d>
                        <m:dPr>
                          <m:ctrlPr>
                            <a:rPr lang="es-PE" b="0" i="1" smtClean="0">
                              <a:latin typeface="Cambria Math" panose="02040503050406030204" pitchFamily="18" charset="0"/>
                            </a:rPr>
                          </m:ctrlPr>
                        </m:dPr>
                        <m:e>
                          <m:r>
                            <a:rPr lang="es-PE" b="0" i="1" smtClean="0">
                              <a:latin typeface="Cambria Math" panose="02040503050406030204" pitchFamily="18" charset="0"/>
                            </a:rPr>
                            <m:t>1.0</m:t>
                          </m:r>
                        </m:e>
                      </m:d>
                      <m:r>
                        <a:rPr lang="es-PE" b="0" i="1" smtClean="0">
                          <a:latin typeface="Cambria Math" panose="02040503050406030204" pitchFamily="18" charset="0"/>
                        </a:rPr>
                        <m:t>∗1610 ∗0.577</m:t>
                      </m:r>
                      <m:r>
                        <a:rPr lang="es-PE" b="0" i="0" smtClean="0">
                          <a:latin typeface="Cambria Math" panose="02040503050406030204" pitchFamily="18" charset="0"/>
                        </a:rPr>
                        <m:t>=  929 </m:t>
                      </m:r>
                      <m:r>
                        <m:rPr>
                          <m:sty m:val="p"/>
                        </m:rPr>
                        <a:rPr lang="es-PE" b="0" i="0" smtClean="0">
                          <a:latin typeface="Cambria Math" panose="02040503050406030204" pitchFamily="18" charset="0"/>
                        </a:rPr>
                        <m:t>kN</m:t>
                      </m:r>
                      <m:r>
                        <a:rPr lang="es-PE" b="0" i="0" smtClean="0">
                          <a:latin typeface="Cambria Math" panose="02040503050406030204" pitchFamily="18" charset="0"/>
                        </a:rPr>
                        <m:t>/</m:t>
                      </m:r>
                      <m:r>
                        <m:rPr>
                          <m:sty m:val="p"/>
                        </m:rPr>
                        <a:rPr lang="es-PE" b="0" i="0" smtClean="0">
                          <a:latin typeface="Cambria Math" panose="02040503050406030204" pitchFamily="18" charset="0"/>
                        </a:rPr>
                        <m:t>m</m:t>
                      </m:r>
                    </m:oMath>
                  </m:oMathPara>
                </a14:m>
                <a:endParaRPr lang="es-PE" dirty="0"/>
              </a:p>
            </p:txBody>
          </p:sp>
        </mc:Choice>
        <mc:Fallback>
          <p:sp>
            <p:nvSpPr>
              <p:cNvPr id="27" name="CuadroTexto 26">
                <a:extLst>
                  <a:ext uri="{FF2B5EF4-FFF2-40B4-BE49-F238E27FC236}">
                    <a16:creationId xmlns:a16="http://schemas.microsoft.com/office/drawing/2014/main" id="{B17225AF-4638-420B-8945-6022B0E1A7E2}"/>
                  </a:ext>
                </a:extLst>
              </p:cNvPr>
              <p:cNvSpPr txBox="1">
                <a:spLocks noRot="1" noChangeAspect="1" noMove="1" noResize="1" noEditPoints="1" noAdjustHandles="1" noChangeArrowheads="1" noChangeShapeType="1" noTextEdit="1"/>
              </p:cNvSpPr>
              <p:nvPr/>
            </p:nvSpPr>
            <p:spPr>
              <a:xfrm>
                <a:off x="2867354" y="4401105"/>
                <a:ext cx="4205767" cy="276999"/>
              </a:xfrm>
              <a:prstGeom prst="rect">
                <a:avLst/>
              </a:prstGeom>
              <a:blipFill>
                <a:blip r:embed="rId10"/>
                <a:stretch>
                  <a:fillRect l="-580" r="-290" b="-37778"/>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29" name="CuadroTexto 28">
                <a:extLst>
                  <a:ext uri="{FF2B5EF4-FFF2-40B4-BE49-F238E27FC236}">
                    <a16:creationId xmlns:a16="http://schemas.microsoft.com/office/drawing/2014/main" id="{CEDBD76D-3F04-49F9-84BD-3CCDE6BCF95E}"/>
                  </a:ext>
                </a:extLst>
              </p:cNvPr>
              <p:cNvSpPr txBox="1"/>
              <p:nvPr/>
            </p:nvSpPr>
            <p:spPr>
              <a:xfrm>
                <a:off x="2933592" y="3793836"/>
                <a:ext cx="223041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b="0" i="1" smtClean="0">
                          <a:latin typeface="Cambria Math" panose="02040503050406030204" pitchFamily="18" charset="0"/>
                          <a:ea typeface="Cambria Math" panose="02040503050406030204" pitchFamily="18" charset="0"/>
                        </a:rPr>
                        <m:t>𝜇</m:t>
                      </m:r>
                      <m:r>
                        <a:rPr lang="es-PE" b="0" i="1" smtClean="0">
                          <a:latin typeface="Cambria Math" panose="02040503050406030204" pitchFamily="18" charset="0"/>
                        </a:rPr>
                        <m:t>= </m:t>
                      </m:r>
                      <m:func>
                        <m:funcPr>
                          <m:ctrlPr>
                            <a:rPr lang="es-PE" b="0" i="1" smtClean="0">
                              <a:latin typeface="Cambria Math" panose="02040503050406030204" pitchFamily="18" charset="0"/>
                            </a:rPr>
                          </m:ctrlPr>
                        </m:funcPr>
                        <m:fName>
                          <m:r>
                            <m:rPr>
                              <m:sty m:val="p"/>
                            </m:rPr>
                            <a:rPr lang="es-PE" b="0" i="0" smtClean="0">
                              <a:latin typeface="Cambria Math" panose="02040503050406030204" pitchFamily="18" charset="0"/>
                            </a:rPr>
                            <m:t>tan</m:t>
                          </m:r>
                        </m:fName>
                        <m:e>
                          <m:d>
                            <m:dPr>
                              <m:ctrlPr>
                                <a:rPr lang="es-PE" b="0" i="1" smtClean="0">
                                  <a:latin typeface="Cambria Math" panose="02040503050406030204" pitchFamily="18" charset="0"/>
                                </a:rPr>
                              </m:ctrlPr>
                            </m:dPr>
                            <m:e>
                              <m:r>
                                <a:rPr lang="es-PE" b="0" i="1" smtClean="0">
                                  <a:latin typeface="Cambria Math" panose="02040503050406030204" pitchFamily="18" charset="0"/>
                                </a:rPr>
                                <m:t>30</m:t>
                              </m:r>
                            </m:e>
                          </m:d>
                        </m:e>
                      </m:func>
                      <m:r>
                        <a:rPr lang="es-PE" b="0" i="1" smtClean="0">
                          <a:latin typeface="Cambria Math" panose="02040503050406030204" pitchFamily="18" charset="0"/>
                        </a:rPr>
                        <m:t>=0.577 </m:t>
                      </m:r>
                    </m:oMath>
                  </m:oMathPara>
                </a14:m>
                <a:endParaRPr lang="es-PE" dirty="0"/>
              </a:p>
            </p:txBody>
          </p:sp>
        </mc:Choice>
        <mc:Fallback>
          <p:sp>
            <p:nvSpPr>
              <p:cNvPr id="29" name="CuadroTexto 28">
                <a:extLst>
                  <a:ext uri="{FF2B5EF4-FFF2-40B4-BE49-F238E27FC236}">
                    <a16:creationId xmlns:a16="http://schemas.microsoft.com/office/drawing/2014/main" id="{CEDBD76D-3F04-49F9-84BD-3CCDE6BCF95E}"/>
                  </a:ext>
                </a:extLst>
              </p:cNvPr>
              <p:cNvSpPr txBox="1">
                <a:spLocks noRot="1" noChangeAspect="1" noMove="1" noResize="1" noEditPoints="1" noAdjustHandles="1" noChangeArrowheads="1" noChangeShapeType="1" noTextEdit="1"/>
              </p:cNvSpPr>
              <p:nvPr/>
            </p:nvSpPr>
            <p:spPr>
              <a:xfrm>
                <a:off x="2933592" y="3793836"/>
                <a:ext cx="2230419" cy="276999"/>
              </a:xfrm>
              <a:prstGeom prst="rect">
                <a:avLst/>
              </a:prstGeom>
              <a:blipFill>
                <a:blip r:embed="rId11"/>
                <a:stretch>
                  <a:fillRect l="-1639" b="-23913"/>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30" name="CuadroTexto 29">
                <a:extLst>
                  <a:ext uri="{FF2B5EF4-FFF2-40B4-BE49-F238E27FC236}">
                    <a16:creationId xmlns:a16="http://schemas.microsoft.com/office/drawing/2014/main" id="{AC961226-5289-471D-BDB6-B6F0A4000A54}"/>
                  </a:ext>
                </a:extLst>
              </p:cNvPr>
              <p:cNvSpPr txBox="1"/>
              <p:nvPr/>
            </p:nvSpPr>
            <p:spPr>
              <a:xfrm>
                <a:off x="3146835" y="5435983"/>
                <a:ext cx="2778902" cy="428451"/>
              </a:xfrm>
              <a:prstGeom prst="rect">
                <a:avLst/>
              </a:prstGeom>
              <a:noFill/>
            </p:spPr>
            <p:txBody>
              <a:bodyPr wrap="none" lIns="0" tIns="0" rIns="0" bIns="0" rtlCol="0">
                <a:spAutoFit/>
              </a:bodyPr>
              <a:lstStyle/>
              <a:p>
                <a14:m>
                  <m:oMath xmlns:m="http://schemas.openxmlformats.org/officeDocument/2006/math">
                    <m:r>
                      <a:rPr lang="es-PE" b="0" i="1" smtClean="0">
                        <a:latin typeface="Cambria Math" panose="02040503050406030204" pitchFamily="18" charset="0"/>
                        <a:ea typeface="Cambria Math" panose="02040503050406030204" pitchFamily="18" charset="0"/>
                      </a:rPr>
                      <m:t>𝐶𝐷𝑅</m:t>
                    </m:r>
                    <m:r>
                      <a:rPr lang="es-PE" b="0" i="1" smtClean="0">
                        <a:latin typeface="Cambria Math" panose="02040503050406030204" pitchFamily="18" charset="0"/>
                        <a:ea typeface="Cambria Math" panose="02040503050406030204" pitchFamily="18" charset="0"/>
                      </a:rPr>
                      <m:t>= </m:t>
                    </m:r>
                    <m:f>
                      <m:fPr>
                        <m:ctrlPr>
                          <a:rPr lang="es-PE" b="0" i="1" smtClean="0">
                            <a:latin typeface="Cambria Math" panose="02040503050406030204" pitchFamily="18" charset="0"/>
                            <a:ea typeface="Cambria Math" panose="02040503050406030204" pitchFamily="18" charset="0"/>
                          </a:rPr>
                        </m:ctrlPr>
                      </m:fPr>
                      <m:num>
                        <m:sSub>
                          <m:sSubPr>
                            <m:ctrlPr>
                              <a:rPr lang="es-PE" b="0" i="1" smtClean="0">
                                <a:latin typeface="Cambria Math" panose="02040503050406030204" pitchFamily="18" charset="0"/>
                                <a:ea typeface="Cambria Math" panose="02040503050406030204" pitchFamily="18" charset="0"/>
                              </a:rPr>
                            </m:ctrlPr>
                          </m:sSubPr>
                          <m:e>
                            <m:r>
                              <a:rPr lang="es-PE" b="0" i="1" smtClean="0">
                                <a:latin typeface="Cambria Math" panose="02040503050406030204" pitchFamily="18" charset="0"/>
                                <a:ea typeface="Cambria Math" panose="02040503050406030204" pitchFamily="18" charset="0"/>
                              </a:rPr>
                              <m:t>𝑅</m:t>
                            </m:r>
                          </m:e>
                          <m:sub>
                            <m:r>
                              <a:rPr lang="es-PE" b="0" i="1" smtClean="0">
                                <a:latin typeface="Cambria Math" panose="02040503050406030204" pitchFamily="18" charset="0"/>
                                <a:ea typeface="Cambria Math" panose="02040503050406030204" pitchFamily="18" charset="0"/>
                              </a:rPr>
                              <m:t>𝑅</m:t>
                            </m:r>
                          </m:sub>
                        </m:sSub>
                      </m:num>
                      <m:den>
                        <m:sSub>
                          <m:sSubPr>
                            <m:ctrlPr>
                              <a:rPr lang="es-PE" b="0" i="1" smtClean="0">
                                <a:latin typeface="Cambria Math" panose="02040503050406030204" pitchFamily="18" charset="0"/>
                                <a:ea typeface="Cambria Math" panose="02040503050406030204" pitchFamily="18" charset="0"/>
                              </a:rPr>
                            </m:ctrlPr>
                          </m:sSubPr>
                          <m:e>
                            <m:r>
                              <a:rPr lang="es-PE" b="0" i="1" smtClean="0">
                                <a:latin typeface="Cambria Math" panose="02040503050406030204" pitchFamily="18" charset="0"/>
                                <a:ea typeface="Cambria Math" panose="02040503050406030204" pitchFamily="18" charset="0"/>
                              </a:rPr>
                              <m:t>𝑃</m:t>
                            </m:r>
                          </m:e>
                          <m:sub>
                            <m:r>
                              <a:rPr lang="es-PE" b="0" i="1" smtClean="0">
                                <a:latin typeface="Cambria Math" panose="02040503050406030204" pitchFamily="18" charset="0"/>
                                <a:ea typeface="Cambria Math" panose="02040503050406030204" pitchFamily="18" charset="0"/>
                              </a:rPr>
                              <m:t>𝑑</m:t>
                            </m:r>
                          </m:sub>
                        </m:sSub>
                      </m:den>
                    </m:f>
                    <m:r>
                      <a:rPr lang="es-PE" b="0" i="1" smtClean="0">
                        <a:latin typeface="Cambria Math" panose="02040503050406030204" pitchFamily="18" charset="0"/>
                        <a:ea typeface="Cambria Math" panose="02040503050406030204" pitchFamily="18" charset="0"/>
                      </a:rPr>
                      <m:t>= </m:t>
                    </m:r>
                    <m:f>
                      <m:fPr>
                        <m:ctrlPr>
                          <a:rPr lang="es-PE" b="0" i="1" smtClean="0">
                            <a:latin typeface="Cambria Math" panose="02040503050406030204" pitchFamily="18" charset="0"/>
                            <a:ea typeface="Cambria Math" panose="02040503050406030204" pitchFamily="18" charset="0"/>
                          </a:rPr>
                        </m:ctrlPr>
                      </m:fPr>
                      <m:num>
                        <m:r>
                          <a:rPr lang="es-PE" b="0" i="1" smtClean="0">
                            <a:latin typeface="Cambria Math" panose="02040503050406030204" pitchFamily="18" charset="0"/>
                            <a:ea typeface="Cambria Math" panose="02040503050406030204" pitchFamily="18" charset="0"/>
                          </a:rPr>
                          <m:t>929</m:t>
                        </m:r>
                      </m:num>
                      <m:den>
                        <m:r>
                          <a:rPr lang="es-PE" b="0" i="1" smtClean="0">
                            <a:latin typeface="Cambria Math" panose="02040503050406030204" pitchFamily="18" charset="0"/>
                            <a:ea typeface="Cambria Math" panose="02040503050406030204" pitchFamily="18" charset="0"/>
                          </a:rPr>
                          <m:t>574</m:t>
                        </m:r>
                      </m:den>
                    </m:f>
                  </m:oMath>
                </a14:m>
                <a:r>
                  <a:rPr lang="es-PE" dirty="0"/>
                  <a:t> = 1.61 OK</a:t>
                </a:r>
              </a:p>
            </p:txBody>
          </p:sp>
        </mc:Choice>
        <mc:Fallback>
          <p:sp>
            <p:nvSpPr>
              <p:cNvPr id="30" name="CuadroTexto 29">
                <a:extLst>
                  <a:ext uri="{FF2B5EF4-FFF2-40B4-BE49-F238E27FC236}">
                    <a16:creationId xmlns:a16="http://schemas.microsoft.com/office/drawing/2014/main" id="{AC961226-5289-471D-BDB6-B6F0A4000A54}"/>
                  </a:ext>
                </a:extLst>
              </p:cNvPr>
              <p:cNvSpPr txBox="1">
                <a:spLocks noRot="1" noChangeAspect="1" noMove="1" noResize="1" noEditPoints="1" noAdjustHandles="1" noChangeArrowheads="1" noChangeShapeType="1" noTextEdit="1"/>
              </p:cNvSpPr>
              <p:nvPr/>
            </p:nvSpPr>
            <p:spPr>
              <a:xfrm>
                <a:off x="3146835" y="5435983"/>
                <a:ext cx="2778902" cy="428451"/>
              </a:xfrm>
              <a:prstGeom prst="rect">
                <a:avLst/>
              </a:prstGeom>
              <a:blipFill>
                <a:blip r:embed="rId12"/>
                <a:stretch>
                  <a:fillRect l="-2851" t="-5714" r="-4386" b="-11429"/>
                </a:stretch>
              </a:blipFill>
            </p:spPr>
            <p:txBody>
              <a:bodyPr/>
              <a:lstStyle/>
              <a:p>
                <a:r>
                  <a:rPr lang="es-PE">
                    <a:noFill/>
                  </a:rPr>
                  <a:t> </a:t>
                </a:r>
              </a:p>
            </p:txBody>
          </p:sp>
        </mc:Fallback>
      </mc:AlternateContent>
    </p:spTree>
    <p:extLst>
      <p:ext uri="{BB962C8B-B14F-4D97-AF65-F5344CB8AC3E}">
        <p14:creationId xmlns:p14="http://schemas.microsoft.com/office/powerpoint/2010/main" val="3765533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Estabilidad Interna</a:t>
            </a:r>
          </a:p>
        </p:txBody>
      </p:sp>
      <p:sp>
        <p:nvSpPr>
          <p:cNvPr id="7" name="2 Marcador de contenido">
            <a:extLst>
              <a:ext uri="{FF2B5EF4-FFF2-40B4-BE49-F238E27FC236}">
                <a16:creationId xmlns:a16="http://schemas.microsoft.com/office/drawing/2014/main" id="{B2320C03-0F3C-465E-838C-4FCDF277DA06}"/>
              </a:ext>
            </a:extLst>
          </p:cNvPr>
          <p:cNvSpPr>
            <a:spLocks noGrp="1"/>
          </p:cNvSpPr>
          <p:nvPr>
            <p:ph idx="1"/>
          </p:nvPr>
        </p:nvSpPr>
        <p:spPr>
          <a:xfrm>
            <a:off x="1981200" y="1441133"/>
            <a:ext cx="8229600" cy="4525962"/>
          </a:xfrm>
        </p:spPr>
        <p:txBody>
          <a:bodyPr rtlCol="0">
            <a:normAutofit/>
          </a:bodyPr>
          <a:lstStyle/>
          <a:p>
            <a:pPr eaLnBrk="1" fontAlgn="auto" hangingPunct="1">
              <a:spcAft>
                <a:spcPts val="0"/>
              </a:spcAft>
              <a:defRPr/>
            </a:pPr>
            <a:endParaRPr lang="es-MX" dirty="0"/>
          </a:p>
          <a:p>
            <a:pPr>
              <a:spcAft>
                <a:spcPts val="0"/>
              </a:spcAft>
              <a:defRPr/>
            </a:pPr>
            <a:r>
              <a:rPr lang="es-MX" b="1" dirty="0">
                <a:effectLst>
                  <a:outerShdw blurRad="38100" dist="38100" dir="2700000" algn="tl">
                    <a:srgbClr val="000000">
                      <a:alpha val="43137"/>
                    </a:srgbClr>
                  </a:outerShdw>
                </a:effectLst>
              </a:rPr>
              <a:t>ESTABILIDAD EXTERNA</a:t>
            </a:r>
          </a:p>
          <a:p>
            <a:pPr eaLnBrk="1" fontAlgn="auto" hangingPunct="1">
              <a:spcAft>
                <a:spcPts val="0"/>
              </a:spcAft>
              <a:defRPr/>
            </a:pPr>
            <a:endParaRPr lang="es-MX" b="1" dirty="0">
              <a:effectLst>
                <a:outerShdw blurRad="38100" dist="38100" dir="2700000" algn="tl">
                  <a:srgbClr val="000000">
                    <a:alpha val="43137"/>
                  </a:srgbClr>
                </a:outerShdw>
              </a:effectLst>
            </a:endParaRPr>
          </a:p>
          <a:p>
            <a:pPr eaLnBrk="1" fontAlgn="auto" hangingPunct="1">
              <a:spcAft>
                <a:spcPts val="0"/>
              </a:spcAft>
              <a:defRPr/>
            </a:pPr>
            <a:endParaRPr lang="es-MX" b="1" dirty="0">
              <a:effectLst>
                <a:outerShdw blurRad="38100" dist="38100" dir="2700000" algn="tl">
                  <a:srgbClr val="000000">
                    <a:alpha val="43137"/>
                  </a:srgbClr>
                </a:outerShdw>
              </a:effectLst>
            </a:endParaRPr>
          </a:p>
          <a:p>
            <a:pPr eaLnBrk="1" fontAlgn="auto" hangingPunct="1">
              <a:spcAft>
                <a:spcPts val="0"/>
              </a:spcAft>
              <a:defRPr/>
            </a:pPr>
            <a:r>
              <a:rPr lang="es-MX" b="1" dirty="0">
                <a:solidFill>
                  <a:srgbClr val="FF0000"/>
                </a:solidFill>
                <a:effectLst>
                  <a:outerShdw blurRad="38100" dist="38100" dir="2700000" algn="tl">
                    <a:srgbClr val="000000">
                      <a:alpha val="43137"/>
                    </a:srgbClr>
                  </a:outerShdw>
                </a:effectLst>
              </a:rPr>
              <a:t>ESTABILIDAD INTERNA</a:t>
            </a:r>
          </a:p>
        </p:txBody>
      </p:sp>
      <p:sp>
        <p:nvSpPr>
          <p:cNvPr id="8" name="6 Rectángulo">
            <a:extLst>
              <a:ext uri="{FF2B5EF4-FFF2-40B4-BE49-F238E27FC236}">
                <a16:creationId xmlns:a16="http://schemas.microsoft.com/office/drawing/2014/main" id="{8E47C849-F223-4FE8-9CB2-4D4DD968012D}"/>
              </a:ext>
            </a:extLst>
          </p:cNvPr>
          <p:cNvSpPr/>
          <p:nvPr/>
        </p:nvSpPr>
        <p:spPr>
          <a:xfrm>
            <a:off x="6877050" y="1945958"/>
            <a:ext cx="1397000" cy="12954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9" name="7 Rectángulo">
            <a:extLst>
              <a:ext uri="{FF2B5EF4-FFF2-40B4-BE49-F238E27FC236}">
                <a16:creationId xmlns:a16="http://schemas.microsoft.com/office/drawing/2014/main" id="{A661DF77-DCBF-4F98-95D0-1889438E8FB9}"/>
              </a:ext>
            </a:extLst>
          </p:cNvPr>
          <p:cNvSpPr/>
          <p:nvPr/>
        </p:nvSpPr>
        <p:spPr>
          <a:xfrm>
            <a:off x="6877050" y="1945958"/>
            <a:ext cx="144463" cy="1295400"/>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0" name="8 Rectángulo">
            <a:extLst>
              <a:ext uri="{FF2B5EF4-FFF2-40B4-BE49-F238E27FC236}">
                <a16:creationId xmlns:a16="http://schemas.microsoft.com/office/drawing/2014/main" id="{EA968EA7-B449-4C54-9646-07236DF71451}"/>
              </a:ext>
            </a:extLst>
          </p:cNvPr>
          <p:cNvSpPr/>
          <p:nvPr/>
        </p:nvSpPr>
        <p:spPr>
          <a:xfrm>
            <a:off x="6861175" y="3955733"/>
            <a:ext cx="1397000" cy="1296987"/>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1" name="9 Rectángulo">
            <a:extLst>
              <a:ext uri="{FF2B5EF4-FFF2-40B4-BE49-F238E27FC236}">
                <a16:creationId xmlns:a16="http://schemas.microsoft.com/office/drawing/2014/main" id="{68709B6D-06CB-4EFA-B4C2-905483039384}"/>
              </a:ext>
            </a:extLst>
          </p:cNvPr>
          <p:cNvSpPr/>
          <p:nvPr/>
        </p:nvSpPr>
        <p:spPr>
          <a:xfrm>
            <a:off x="6861175" y="3955733"/>
            <a:ext cx="144463" cy="1296987"/>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cxnSp>
        <p:nvCxnSpPr>
          <p:cNvPr id="12" name="10 Conector recto">
            <a:extLst>
              <a:ext uri="{FF2B5EF4-FFF2-40B4-BE49-F238E27FC236}">
                <a16:creationId xmlns:a16="http://schemas.microsoft.com/office/drawing/2014/main" id="{4C923D7D-AD22-441A-9DA9-65FA20A6A808}"/>
              </a:ext>
            </a:extLst>
          </p:cNvPr>
          <p:cNvCxnSpPr/>
          <p:nvPr/>
        </p:nvCxnSpPr>
        <p:spPr>
          <a:xfrm>
            <a:off x="6845300" y="5101908"/>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11 Conector recto">
            <a:extLst>
              <a:ext uri="{FF2B5EF4-FFF2-40B4-BE49-F238E27FC236}">
                <a16:creationId xmlns:a16="http://schemas.microsoft.com/office/drawing/2014/main" id="{C6305F62-AEE0-4C36-9691-5B4CF3A11AD3}"/>
              </a:ext>
            </a:extLst>
          </p:cNvPr>
          <p:cNvCxnSpPr/>
          <p:nvPr/>
        </p:nvCxnSpPr>
        <p:spPr>
          <a:xfrm>
            <a:off x="6861175" y="4886008"/>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12 Conector recto">
            <a:extLst>
              <a:ext uri="{FF2B5EF4-FFF2-40B4-BE49-F238E27FC236}">
                <a16:creationId xmlns:a16="http://schemas.microsoft.com/office/drawing/2014/main" id="{739041D0-638F-4886-B5B4-37434961BA43}"/>
              </a:ext>
            </a:extLst>
          </p:cNvPr>
          <p:cNvCxnSpPr/>
          <p:nvPr/>
        </p:nvCxnSpPr>
        <p:spPr>
          <a:xfrm>
            <a:off x="6845300" y="4676458"/>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13 Conector recto">
            <a:extLst>
              <a:ext uri="{FF2B5EF4-FFF2-40B4-BE49-F238E27FC236}">
                <a16:creationId xmlns:a16="http://schemas.microsoft.com/office/drawing/2014/main" id="{A222F9E1-B00A-4922-9C09-3D1587EB7B01}"/>
              </a:ext>
            </a:extLst>
          </p:cNvPr>
          <p:cNvCxnSpPr/>
          <p:nvPr/>
        </p:nvCxnSpPr>
        <p:spPr>
          <a:xfrm>
            <a:off x="6861175" y="4460558"/>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14 Conector recto">
            <a:extLst>
              <a:ext uri="{FF2B5EF4-FFF2-40B4-BE49-F238E27FC236}">
                <a16:creationId xmlns:a16="http://schemas.microsoft.com/office/drawing/2014/main" id="{A487CB6D-2B62-4000-BDED-4E696945BF74}"/>
              </a:ext>
            </a:extLst>
          </p:cNvPr>
          <p:cNvCxnSpPr/>
          <p:nvPr/>
        </p:nvCxnSpPr>
        <p:spPr>
          <a:xfrm>
            <a:off x="6845300" y="4268470"/>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15 Conector recto">
            <a:extLst>
              <a:ext uri="{FF2B5EF4-FFF2-40B4-BE49-F238E27FC236}">
                <a16:creationId xmlns:a16="http://schemas.microsoft.com/office/drawing/2014/main" id="{4D59C6BE-A25B-4094-A0CA-B613EF48EF56}"/>
              </a:ext>
            </a:extLst>
          </p:cNvPr>
          <p:cNvCxnSpPr/>
          <p:nvPr/>
        </p:nvCxnSpPr>
        <p:spPr>
          <a:xfrm>
            <a:off x="6861175" y="4081145"/>
            <a:ext cx="1397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16 Conector recto">
            <a:extLst>
              <a:ext uri="{FF2B5EF4-FFF2-40B4-BE49-F238E27FC236}">
                <a16:creationId xmlns:a16="http://schemas.microsoft.com/office/drawing/2014/main" id="{51C8098E-CE12-4E72-B368-9487F9630477}"/>
              </a:ext>
            </a:extLst>
          </p:cNvPr>
          <p:cNvCxnSpPr/>
          <p:nvPr/>
        </p:nvCxnSpPr>
        <p:spPr>
          <a:xfrm flipV="1">
            <a:off x="7027863" y="3957320"/>
            <a:ext cx="1095375" cy="1258888"/>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033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Estabilidad Interna</a:t>
            </a:r>
          </a:p>
        </p:txBody>
      </p:sp>
      <p:pic>
        <p:nvPicPr>
          <p:cNvPr id="19" name="Picture 9" descr="imagen 001">
            <a:extLst>
              <a:ext uri="{FF2B5EF4-FFF2-40B4-BE49-F238E27FC236}">
                <a16:creationId xmlns:a16="http://schemas.microsoft.com/office/drawing/2014/main" id="{81A6AE6F-559F-4ACA-8696-F0753290D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800" y="2039620"/>
            <a:ext cx="82804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1">
            <a:extLst>
              <a:ext uri="{FF2B5EF4-FFF2-40B4-BE49-F238E27FC236}">
                <a16:creationId xmlns:a16="http://schemas.microsoft.com/office/drawing/2014/main" id="{D9F31392-04AF-4EA5-83AE-9C0D60BEC168}"/>
              </a:ext>
            </a:extLst>
          </p:cNvPr>
          <p:cNvSpPr txBox="1">
            <a:spLocks noChangeArrowheads="1"/>
          </p:cNvSpPr>
          <p:nvPr/>
        </p:nvSpPr>
        <p:spPr bwMode="auto">
          <a:xfrm>
            <a:off x="2274888" y="4855845"/>
            <a:ext cx="75644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s-PE" altLang="en-US" sz="1800">
                <a:latin typeface="Adobe Devanagari" pitchFamily="18" charset="0"/>
                <a:cs typeface="Tahoma" panose="020B0604030504040204" pitchFamily="34" charset="0"/>
              </a:rPr>
              <a:t>La estabilidad interna se determina igualando la carga de tensión aplicada sobre el refuerzo, a la carga de tensión permisible del refuerzo, siendo la tensión permisible gobernada por la rotura y arrancamiento de los refuerzos. </a:t>
            </a:r>
            <a:endParaRPr lang="es-ES" altLang="en-US" sz="1800">
              <a:latin typeface="Adobe Devanagari" pitchFamily="18" charset="0"/>
              <a:cs typeface="Tahoma" panose="020B0604030504040204" pitchFamily="34" charset="0"/>
            </a:endParaRPr>
          </a:p>
        </p:txBody>
      </p:sp>
      <p:sp>
        <p:nvSpPr>
          <p:cNvPr id="21" name="Text Box 5">
            <a:extLst>
              <a:ext uri="{FF2B5EF4-FFF2-40B4-BE49-F238E27FC236}">
                <a16:creationId xmlns:a16="http://schemas.microsoft.com/office/drawing/2014/main" id="{E4EDB159-FADF-48DF-800B-5B5BE8993457}"/>
              </a:ext>
            </a:extLst>
          </p:cNvPr>
          <p:cNvSpPr txBox="1">
            <a:spLocks noChangeArrowheads="1"/>
          </p:cNvSpPr>
          <p:nvPr/>
        </p:nvSpPr>
        <p:spPr bwMode="auto">
          <a:xfrm>
            <a:off x="2274888" y="4278789"/>
            <a:ext cx="3095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MX" altLang="en-US" sz="1800" b="1" dirty="0">
                <a:latin typeface="Arial" panose="020B0604020202020204" pitchFamily="34" charset="0"/>
              </a:rPr>
              <a:t>Rotura de Refuerzos</a:t>
            </a:r>
            <a:endParaRPr lang="es-ES" altLang="en-US" sz="1800" b="1" dirty="0">
              <a:latin typeface="Arial" panose="020B0604020202020204" pitchFamily="34" charset="0"/>
            </a:endParaRPr>
          </a:p>
        </p:txBody>
      </p:sp>
      <p:sp>
        <p:nvSpPr>
          <p:cNvPr id="22" name="Text Box 6">
            <a:extLst>
              <a:ext uri="{FF2B5EF4-FFF2-40B4-BE49-F238E27FC236}">
                <a16:creationId xmlns:a16="http://schemas.microsoft.com/office/drawing/2014/main" id="{63138FAB-9F98-4627-9160-C389831F3C67}"/>
              </a:ext>
            </a:extLst>
          </p:cNvPr>
          <p:cNvSpPr txBox="1">
            <a:spLocks noChangeArrowheads="1"/>
          </p:cNvSpPr>
          <p:nvPr/>
        </p:nvSpPr>
        <p:spPr bwMode="auto">
          <a:xfrm>
            <a:off x="6738938" y="4272439"/>
            <a:ext cx="3529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MX" altLang="en-US" sz="1800" b="1" dirty="0">
                <a:latin typeface="Arial" panose="020B0604020202020204" pitchFamily="34" charset="0"/>
              </a:rPr>
              <a:t>Arrancamiento de Refuerzos</a:t>
            </a:r>
            <a:endParaRPr lang="es-ES" altLang="en-US" sz="1800" b="1" dirty="0">
              <a:latin typeface="Arial" panose="020B0604020202020204" pitchFamily="34" charset="0"/>
            </a:endParaRPr>
          </a:p>
        </p:txBody>
      </p:sp>
    </p:spTree>
    <p:extLst>
      <p:ext uri="{BB962C8B-B14F-4D97-AF65-F5344CB8AC3E}">
        <p14:creationId xmlns:p14="http://schemas.microsoft.com/office/powerpoint/2010/main" val="1467047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Estabilidad Interna</a:t>
            </a:r>
          </a:p>
        </p:txBody>
      </p:sp>
      <p:pic>
        <p:nvPicPr>
          <p:cNvPr id="8" name="Picture 2">
            <a:extLst>
              <a:ext uri="{FF2B5EF4-FFF2-40B4-BE49-F238E27FC236}">
                <a16:creationId xmlns:a16="http://schemas.microsoft.com/office/drawing/2014/main" id="{456718EB-0A41-44ED-BC27-B5B3B7A70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387" y="1466850"/>
            <a:ext cx="401161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CB5614D7-DFDB-41D4-ABFA-F0A172737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812" y="1466850"/>
            <a:ext cx="4592638"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a:extLst>
              <a:ext uri="{FF2B5EF4-FFF2-40B4-BE49-F238E27FC236}">
                <a16:creationId xmlns:a16="http://schemas.microsoft.com/office/drawing/2014/main" id="{99350795-214E-4688-9440-CCEC617B3BD3}"/>
              </a:ext>
            </a:extLst>
          </p:cNvPr>
          <p:cNvSpPr txBox="1">
            <a:spLocks noChangeArrowheads="1"/>
          </p:cNvSpPr>
          <p:nvPr/>
        </p:nvSpPr>
        <p:spPr bwMode="auto">
          <a:xfrm>
            <a:off x="2710657" y="5391150"/>
            <a:ext cx="309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s-MX" altLang="en-US" sz="1800" b="1" dirty="0">
                <a:latin typeface="Arial" panose="020B0604020202020204" pitchFamily="34" charset="0"/>
              </a:rPr>
              <a:t>Inextensible</a:t>
            </a:r>
            <a:endParaRPr lang="es-ES" altLang="en-US" sz="1800" b="1" dirty="0">
              <a:latin typeface="Arial" panose="020B0604020202020204" pitchFamily="34" charset="0"/>
            </a:endParaRPr>
          </a:p>
        </p:txBody>
      </p:sp>
      <p:sp>
        <p:nvSpPr>
          <p:cNvPr id="11" name="Text Box 5">
            <a:extLst>
              <a:ext uri="{FF2B5EF4-FFF2-40B4-BE49-F238E27FC236}">
                <a16:creationId xmlns:a16="http://schemas.microsoft.com/office/drawing/2014/main" id="{6FC844CA-3E9E-4ACE-86BB-350BAD2AE8D5}"/>
              </a:ext>
            </a:extLst>
          </p:cNvPr>
          <p:cNvSpPr txBox="1">
            <a:spLocks noChangeArrowheads="1"/>
          </p:cNvSpPr>
          <p:nvPr/>
        </p:nvSpPr>
        <p:spPr bwMode="auto">
          <a:xfrm>
            <a:off x="6383338" y="5391150"/>
            <a:ext cx="309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s-MX" altLang="en-US" sz="1800" b="1">
                <a:latin typeface="Arial" panose="020B0604020202020204" pitchFamily="34" charset="0"/>
              </a:rPr>
              <a:t>Extensible</a:t>
            </a:r>
            <a:endParaRPr lang="es-ES" altLang="en-US" sz="1800" b="1">
              <a:latin typeface="Arial" panose="020B0604020202020204" pitchFamily="34" charset="0"/>
            </a:endParaRPr>
          </a:p>
        </p:txBody>
      </p:sp>
    </p:spTree>
    <p:extLst>
      <p:ext uri="{BB962C8B-B14F-4D97-AF65-F5344CB8AC3E}">
        <p14:creationId xmlns:p14="http://schemas.microsoft.com/office/powerpoint/2010/main" val="2879521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Estabilidad Interna</a:t>
            </a:r>
          </a:p>
        </p:txBody>
      </p:sp>
      <p:sp>
        <p:nvSpPr>
          <p:cNvPr id="12" name="Text Box 7">
            <a:extLst>
              <a:ext uri="{FF2B5EF4-FFF2-40B4-BE49-F238E27FC236}">
                <a16:creationId xmlns:a16="http://schemas.microsoft.com/office/drawing/2014/main" id="{85BD9183-35D5-4BF5-B554-A3C7400180E3}"/>
              </a:ext>
            </a:extLst>
          </p:cNvPr>
          <p:cNvSpPr txBox="1">
            <a:spLocks noChangeArrowheads="1"/>
          </p:cNvSpPr>
          <p:nvPr/>
        </p:nvSpPr>
        <p:spPr bwMode="auto">
          <a:xfrm>
            <a:off x="1918970" y="1561465"/>
            <a:ext cx="309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MX" altLang="en-US" sz="1800" b="1">
                <a:latin typeface="Tahoma" panose="020B0604030504040204" pitchFamily="34" charset="0"/>
                <a:cs typeface="Tahoma" panose="020B0604030504040204" pitchFamily="34" charset="0"/>
              </a:rPr>
              <a:t>Rotura</a:t>
            </a:r>
            <a:endParaRPr lang="es-ES" altLang="en-US" sz="1800" b="1">
              <a:latin typeface="Tahoma" panose="020B0604030504040204" pitchFamily="34" charset="0"/>
              <a:cs typeface="Tahoma" panose="020B0604030504040204" pitchFamily="34" charset="0"/>
            </a:endParaRPr>
          </a:p>
        </p:txBody>
      </p:sp>
      <p:graphicFrame>
        <p:nvGraphicFramePr>
          <p:cNvPr id="13" name="Object 4">
            <a:extLst>
              <a:ext uri="{FF2B5EF4-FFF2-40B4-BE49-F238E27FC236}">
                <a16:creationId xmlns:a16="http://schemas.microsoft.com/office/drawing/2014/main" id="{FB6A18B4-D898-4B06-834C-FA1A82159CAE}"/>
              </a:ext>
            </a:extLst>
          </p:cNvPr>
          <p:cNvGraphicFramePr>
            <a:graphicFrameLocks noChangeAspect="1"/>
          </p:cNvGraphicFramePr>
          <p:nvPr/>
        </p:nvGraphicFramePr>
        <p:xfrm>
          <a:off x="2023745" y="2055178"/>
          <a:ext cx="2574925" cy="450850"/>
        </p:xfrm>
        <a:graphic>
          <a:graphicData uri="http://schemas.openxmlformats.org/presentationml/2006/ole">
            <mc:AlternateContent xmlns:mc="http://schemas.openxmlformats.org/markup-compatibility/2006">
              <mc:Choice xmlns:v="urn:schemas-microsoft-com:vml" Requires="v">
                <p:oleObj spid="_x0000_s5161" name="Ecuación" r:id="rId3" imgW="1435100" imgH="228600" progId="Equation.3">
                  <p:embed/>
                </p:oleObj>
              </mc:Choice>
              <mc:Fallback>
                <p:oleObj name="Ecuación" r:id="rId3" imgW="1435100" imgH="228600" progId="Equation.3">
                  <p:embed/>
                  <p:pic>
                    <p:nvPicPr>
                      <p:cNvPr id="13" name="Object 4">
                        <a:extLst>
                          <a:ext uri="{FF2B5EF4-FFF2-40B4-BE49-F238E27FC236}">
                            <a16:creationId xmlns:a16="http://schemas.microsoft.com/office/drawing/2014/main" id="{FB6A18B4-D898-4B06-834C-FA1A82159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745" y="2055178"/>
                        <a:ext cx="2574925" cy="4508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7">
            <a:extLst>
              <a:ext uri="{FF2B5EF4-FFF2-40B4-BE49-F238E27FC236}">
                <a16:creationId xmlns:a16="http://schemas.microsoft.com/office/drawing/2014/main" id="{8F36B411-A097-43DE-9706-F1306AAFB00D}"/>
              </a:ext>
            </a:extLst>
          </p:cNvPr>
          <p:cNvSpPr txBox="1">
            <a:spLocks noChangeArrowheads="1"/>
          </p:cNvSpPr>
          <p:nvPr/>
        </p:nvSpPr>
        <p:spPr bwMode="auto">
          <a:xfrm>
            <a:off x="1923733" y="2615565"/>
            <a:ext cx="309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MX" altLang="en-US" sz="1800" b="1">
                <a:latin typeface="Tahoma" panose="020B0604030504040204" pitchFamily="34" charset="0"/>
                <a:cs typeface="Tahoma" panose="020B0604030504040204" pitchFamily="34" charset="0"/>
              </a:rPr>
              <a:t>Pullout</a:t>
            </a:r>
            <a:endParaRPr lang="es-ES" altLang="en-US" sz="1800" b="1">
              <a:latin typeface="Tahoma" panose="020B0604030504040204" pitchFamily="34" charset="0"/>
              <a:cs typeface="Tahoma" panose="020B0604030504040204" pitchFamily="34" charset="0"/>
            </a:endParaRPr>
          </a:p>
        </p:txBody>
      </p:sp>
      <p:graphicFrame>
        <p:nvGraphicFramePr>
          <p:cNvPr id="15" name="Object 6">
            <a:extLst>
              <a:ext uri="{FF2B5EF4-FFF2-40B4-BE49-F238E27FC236}">
                <a16:creationId xmlns:a16="http://schemas.microsoft.com/office/drawing/2014/main" id="{0A6E2D75-E4AF-48E4-9108-E322DF1AF07D}"/>
              </a:ext>
            </a:extLst>
          </p:cNvPr>
          <p:cNvGraphicFramePr>
            <a:graphicFrameLocks noChangeAspect="1"/>
          </p:cNvGraphicFramePr>
          <p:nvPr/>
        </p:nvGraphicFramePr>
        <p:xfrm>
          <a:off x="1995170" y="3110865"/>
          <a:ext cx="2574925" cy="449263"/>
        </p:xfrm>
        <a:graphic>
          <a:graphicData uri="http://schemas.openxmlformats.org/presentationml/2006/ole">
            <mc:AlternateContent xmlns:mc="http://schemas.openxmlformats.org/markup-compatibility/2006">
              <mc:Choice xmlns:v="urn:schemas-microsoft-com:vml" Requires="v">
                <p:oleObj spid="_x0000_s5162" name="Ecuación" r:id="rId5" imgW="1435100" imgH="228600" progId="Equation.3">
                  <p:embed/>
                </p:oleObj>
              </mc:Choice>
              <mc:Fallback>
                <p:oleObj name="Ecuación" r:id="rId5" imgW="1435100" imgH="228600" progId="Equation.3">
                  <p:embed/>
                  <p:pic>
                    <p:nvPicPr>
                      <p:cNvPr id="15" name="Object 6">
                        <a:extLst>
                          <a:ext uri="{FF2B5EF4-FFF2-40B4-BE49-F238E27FC236}">
                            <a16:creationId xmlns:a16="http://schemas.microsoft.com/office/drawing/2014/main" id="{0A6E2D75-E4AF-48E4-9108-E322DF1AF0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5170" y="3110865"/>
                        <a:ext cx="2574925" cy="44926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8">
            <a:extLst>
              <a:ext uri="{FF2B5EF4-FFF2-40B4-BE49-F238E27FC236}">
                <a16:creationId xmlns:a16="http://schemas.microsoft.com/office/drawing/2014/main" id="{2C02FAA8-E61A-46DB-AE7D-EDA006D0E870}"/>
              </a:ext>
            </a:extLst>
          </p:cNvPr>
          <p:cNvGraphicFramePr>
            <a:graphicFrameLocks noChangeAspect="1"/>
          </p:cNvGraphicFramePr>
          <p:nvPr/>
        </p:nvGraphicFramePr>
        <p:xfrm>
          <a:off x="2049145" y="3898265"/>
          <a:ext cx="1819275" cy="522288"/>
        </p:xfrm>
        <a:graphic>
          <a:graphicData uri="http://schemas.openxmlformats.org/presentationml/2006/ole">
            <mc:AlternateContent xmlns:mc="http://schemas.openxmlformats.org/markup-compatibility/2006">
              <mc:Choice xmlns:v="urn:schemas-microsoft-com:vml" Requires="v">
                <p:oleObj spid="_x0000_s5163" name="Ecuación" r:id="rId7" imgW="1180588" imgH="393529" progId="Equation.3">
                  <p:embed/>
                </p:oleObj>
              </mc:Choice>
              <mc:Fallback>
                <p:oleObj name="Ecuación" r:id="rId7" imgW="1180588" imgH="393529" progId="Equation.3">
                  <p:embed/>
                  <p:pic>
                    <p:nvPicPr>
                      <p:cNvPr id="16" name="Object 8">
                        <a:extLst>
                          <a:ext uri="{FF2B5EF4-FFF2-40B4-BE49-F238E27FC236}">
                            <a16:creationId xmlns:a16="http://schemas.microsoft.com/office/drawing/2014/main" id="{2C02FAA8-E61A-46DB-AE7D-EDA006D0E8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145" y="3898265"/>
                        <a:ext cx="1819275" cy="5222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11">
            <a:extLst>
              <a:ext uri="{FF2B5EF4-FFF2-40B4-BE49-F238E27FC236}">
                <a16:creationId xmlns:a16="http://schemas.microsoft.com/office/drawing/2014/main" id="{660FC02F-4D46-4397-A6E5-722A096D80B9}"/>
              </a:ext>
            </a:extLst>
          </p:cNvPr>
          <p:cNvSpPr txBox="1">
            <a:spLocks noChangeArrowheads="1"/>
          </p:cNvSpPr>
          <p:nvPr/>
        </p:nvSpPr>
        <p:spPr bwMode="auto">
          <a:xfrm>
            <a:off x="1918970" y="4657090"/>
            <a:ext cx="339407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MX" altLang="en-US" sz="1800">
                <a:latin typeface="Adobe Devanagari" pitchFamily="18" charset="0"/>
                <a:cs typeface="Tahoma" panose="020B0604030504040204" pitchFamily="34" charset="0"/>
              </a:rPr>
              <a:t>El coeficiente Kr se obtiene multiplicando el coeficiente Ka por un factor amplificador</a:t>
            </a:r>
            <a:endParaRPr lang="es-ES" altLang="en-US" sz="1800">
              <a:latin typeface="Adobe Devanagari" pitchFamily="18" charset="0"/>
              <a:cs typeface="Tahoma" panose="020B0604030504040204" pitchFamily="34" charset="0"/>
            </a:endParaRPr>
          </a:p>
        </p:txBody>
      </p:sp>
      <p:pic>
        <p:nvPicPr>
          <p:cNvPr id="18" name="Picture 7">
            <a:extLst>
              <a:ext uri="{FF2B5EF4-FFF2-40B4-BE49-F238E27FC236}">
                <a16:creationId xmlns:a16="http://schemas.microsoft.com/office/drawing/2014/main" id="{0FDD2273-BA59-49BA-B50B-22B970ABD8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0233" y="1815465"/>
            <a:ext cx="4397375" cy="3602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9">
            <a:extLst>
              <a:ext uri="{FF2B5EF4-FFF2-40B4-BE49-F238E27FC236}">
                <a16:creationId xmlns:a16="http://schemas.microsoft.com/office/drawing/2014/main" id="{191EF07E-6519-43DC-8DAA-E739C3EBAE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9783" y="1529715"/>
            <a:ext cx="3887787" cy="4254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2">
            <a:extLst>
              <a:ext uri="{FF2B5EF4-FFF2-40B4-BE49-F238E27FC236}">
                <a16:creationId xmlns:a16="http://schemas.microsoft.com/office/drawing/2014/main" id="{897C8200-4DC4-432B-8ECB-8728249F33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47995" y="2404428"/>
            <a:ext cx="4583113" cy="2779712"/>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8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Estabilidad Interna</a:t>
            </a:r>
          </a:p>
        </p:txBody>
      </p:sp>
      <p:pic>
        <p:nvPicPr>
          <p:cNvPr id="21" name="Picture 2">
            <a:extLst>
              <a:ext uri="{FF2B5EF4-FFF2-40B4-BE49-F238E27FC236}">
                <a16:creationId xmlns:a16="http://schemas.microsoft.com/office/drawing/2014/main" id="{081F12D5-7615-4D00-96AF-22B9FC235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915" y="1596708"/>
            <a:ext cx="444023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a:extLst>
              <a:ext uri="{FF2B5EF4-FFF2-40B4-BE49-F238E27FC236}">
                <a16:creationId xmlns:a16="http://schemas.microsoft.com/office/drawing/2014/main" id="{F3B156E1-22FB-426B-9888-75B087E3A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903" y="1820545"/>
            <a:ext cx="3268662"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a:extLst>
              <a:ext uri="{FF2B5EF4-FFF2-40B4-BE49-F238E27FC236}">
                <a16:creationId xmlns:a16="http://schemas.microsoft.com/office/drawing/2014/main" id="{05F6A3EE-D8FE-42F1-A3AF-7822D054A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290" y="1477645"/>
            <a:ext cx="35687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53 CuadroTexto">
            <a:extLst>
              <a:ext uri="{FF2B5EF4-FFF2-40B4-BE49-F238E27FC236}">
                <a16:creationId xmlns:a16="http://schemas.microsoft.com/office/drawing/2014/main" id="{E64D65CA-8557-4B2B-87F5-BB00A24E94DD}"/>
              </a:ext>
            </a:extLst>
          </p:cNvPr>
          <p:cNvSpPr txBox="1">
            <a:spLocks noChangeArrowheads="1"/>
          </p:cNvSpPr>
          <p:nvPr/>
        </p:nvSpPr>
        <p:spPr bwMode="auto">
          <a:xfrm>
            <a:off x="4726940" y="5417820"/>
            <a:ext cx="1335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n-US" sz="1600" b="1">
                <a:latin typeface="Arial" panose="020B0604020202020204" pitchFamily="34" charset="0"/>
              </a:rPr>
              <a:t>L</a:t>
            </a:r>
            <a:r>
              <a:rPr lang="es-MX" altLang="en-US" sz="1600" b="1" baseline="-25000">
                <a:latin typeface="Arial" panose="020B0604020202020204" pitchFamily="34" charset="0"/>
              </a:rPr>
              <a:t>emin</a:t>
            </a:r>
            <a:r>
              <a:rPr lang="es-MX" altLang="en-US" sz="1600" b="1">
                <a:latin typeface="Arial" panose="020B0604020202020204" pitchFamily="34" charset="0"/>
              </a:rPr>
              <a:t>=1.0m</a:t>
            </a:r>
          </a:p>
        </p:txBody>
      </p:sp>
      <p:pic>
        <p:nvPicPr>
          <p:cNvPr id="25" name="Picture 3">
            <a:extLst>
              <a:ext uri="{FF2B5EF4-FFF2-40B4-BE49-F238E27FC236}">
                <a16:creationId xmlns:a16="http://schemas.microsoft.com/office/drawing/2014/main" id="{940292F5-6CEF-43A2-B857-6A435A475C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0878" y="3750945"/>
            <a:ext cx="11033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55 Conector recto">
            <a:extLst>
              <a:ext uri="{FF2B5EF4-FFF2-40B4-BE49-F238E27FC236}">
                <a16:creationId xmlns:a16="http://schemas.microsoft.com/office/drawing/2014/main" id="{CA64AC6F-5786-49C6-A8E9-B4F033370A39}"/>
              </a:ext>
            </a:extLst>
          </p:cNvPr>
          <p:cNvCxnSpPr>
            <a:cxnSpLocks/>
          </p:cNvCxnSpPr>
          <p:nvPr/>
        </p:nvCxnSpPr>
        <p:spPr>
          <a:xfrm>
            <a:off x="3517265" y="2860358"/>
            <a:ext cx="145891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56 Conector recto">
            <a:extLst>
              <a:ext uri="{FF2B5EF4-FFF2-40B4-BE49-F238E27FC236}">
                <a16:creationId xmlns:a16="http://schemas.microsoft.com/office/drawing/2014/main" id="{70289E98-6638-4D7E-B946-2AA5E6912E58}"/>
              </a:ext>
            </a:extLst>
          </p:cNvPr>
          <p:cNvCxnSpPr>
            <a:cxnSpLocks/>
          </p:cNvCxnSpPr>
          <p:nvPr/>
        </p:nvCxnSpPr>
        <p:spPr>
          <a:xfrm flipV="1">
            <a:off x="3504565" y="1693545"/>
            <a:ext cx="1368425" cy="2808288"/>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57 Conector recto">
            <a:extLst>
              <a:ext uri="{FF2B5EF4-FFF2-40B4-BE49-F238E27FC236}">
                <a16:creationId xmlns:a16="http://schemas.microsoft.com/office/drawing/2014/main" id="{BFC3A0C2-992B-462A-94FB-DCC015AD03AA}"/>
              </a:ext>
            </a:extLst>
          </p:cNvPr>
          <p:cNvCxnSpPr>
            <a:cxnSpLocks/>
          </p:cNvCxnSpPr>
          <p:nvPr/>
        </p:nvCxnSpPr>
        <p:spPr>
          <a:xfrm>
            <a:off x="3742690" y="4454208"/>
            <a:ext cx="13414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58 Conector recto">
            <a:extLst>
              <a:ext uri="{FF2B5EF4-FFF2-40B4-BE49-F238E27FC236}">
                <a16:creationId xmlns:a16="http://schemas.microsoft.com/office/drawing/2014/main" id="{C5DBAB83-DF44-4FBA-88BD-2FA21A92BC26}"/>
              </a:ext>
            </a:extLst>
          </p:cNvPr>
          <p:cNvCxnSpPr>
            <a:cxnSpLocks/>
          </p:cNvCxnSpPr>
          <p:nvPr/>
        </p:nvCxnSpPr>
        <p:spPr>
          <a:xfrm>
            <a:off x="3576003" y="4395470"/>
            <a:ext cx="14001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59 Conector recto">
            <a:extLst>
              <a:ext uri="{FF2B5EF4-FFF2-40B4-BE49-F238E27FC236}">
                <a16:creationId xmlns:a16="http://schemas.microsoft.com/office/drawing/2014/main" id="{E25C3BCA-C679-47EE-9838-4C88DFD696E2}"/>
              </a:ext>
            </a:extLst>
          </p:cNvPr>
          <p:cNvCxnSpPr>
            <a:cxnSpLocks/>
          </p:cNvCxnSpPr>
          <p:nvPr/>
        </p:nvCxnSpPr>
        <p:spPr>
          <a:xfrm flipV="1">
            <a:off x="3653790" y="4185920"/>
            <a:ext cx="1317625"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60 Conector recto">
            <a:extLst>
              <a:ext uri="{FF2B5EF4-FFF2-40B4-BE49-F238E27FC236}">
                <a16:creationId xmlns:a16="http://schemas.microsoft.com/office/drawing/2014/main" id="{D823068E-92C2-41B9-ABD6-437E4E7E9588}"/>
              </a:ext>
            </a:extLst>
          </p:cNvPr>
          <p:cNvCxnSpPr>
            <a:cxnSpLocks/>
          </p:cNvCxnSpPr>
          <p:nvPr/>
        </p:nvCxnSpPr>
        <p:spPr>
          <a:xfrm>
            <a:off x="3776028" y="3958908"/>
            <a:ext cx="119538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61 Conector recto">
            <a:extLst>
              <a:ext uri="{FF2B5EF4-FFF2-40B4-BE49-F238E27FC236}">
                <a16:creationId xmlns:a16="http://schemas.microsoft.com/office/drawing/2014/main" id="{D0EA58B6-3DA8-400F-A776-0DC45045AABF}"/>
              </a:ext>
            </a:extLst>
          </p:cNvPr>
          <p:cNvCxnSpPr>
            <a:cxnSpLocks/>
          </p:cNvCxnSpPr>
          <p:nvPr/>
        </p:nvCxnSpPr>
        <p:spPr>
          <a:xfrm>
            <a:off x="3895090" y="3730308"/>
            <a:ext cx="11303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62 Conector recto">
            <a:extLst>
              <a:ext uri="{FF2B5EF4-FFF2-40B4-BE49-F238E27FC236}">
                <a16:creationId xmlns:a16="http://schemas.microsoft.com/office/drawing/2014/main" id="{1ED68669-D499-43E8-8CC7-461F7E069457}"/>
              </a:ext>
            </a:extLst>
          </p:cNvPr>
          <p:cNvCxnSpPr>
            <a:cxnSpLocks/>
          </p:cNvCxnSpPr>
          <p:nvPr/>
        </p:nvCxnSpPr>
        <p:spPr>
          <a:xfrm>
            <a:off x="3995103" y="3504883"/>
            <a:ext cx="103028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63 Conector recto">
            <a:extLst>
              <a:ext uri="{FF2B5EF4-FFF2-40B4-BE49-F238E27FC236}">
                <a16:creationId xmlns:a16="http://schemas.microsoft.com/office/drawing/2014/main" id="{F7E6AB80-22F8-47B0-B332-2C4363BDE19F}"/>
              </a:ext>
            </a:extLst>
          </p:cNvPr>
          <p:cNvCxnSpPr>
            <a:cxnSpLocks/>
          </p:cNvCxnSpPr>
          <p:nvPr/>
        </p:nvCxnSpPr>
        <p:spPr>
          <a:xfrm>
            <a:off x="4106228" y="3298508"/>
            <a:ext cx="919162" cy="63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64 Conector recto">
            <a:extLst>
              <a:ext uri="{FF2B5EF4-FFF2-40B4-BE49-F238E27FC236}">
                <a16:creationId xmlns:a16="http://schemas.microsoft.com/office/drawing/2014/main" id="{33414F8B-B077-48E3-9E48-7812DD9AC866}"/>
              </a:ext>
            </a:extLst>
          </p:cNvPr>
          <p:cNvCxnSpPr>
            <a:cxnSpLocks/>
          </p:cNvCxnSpPr>
          <p:nvPr/>
        </p:nvCxnSpPr>
        <p:spPr>
          <a:xfrm>
            <a:off x="4204653" y="3069908"/>
            <a:ext cx="7667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65 Conector recto">
            <a:extLst>
              <a:ext uri="{FF2B5EF4-FFF2-40B4-BE49-F238E27FC236}">
                <a16:creationId xmlns:a16="http://schemas.microsoft.com/office/drawing/2014/main" id="{574B0541-72E5-41E1-B062-7B05CBED2625}"/>
              </a:ext>
            </a:extLst>
          </p:cNvPr>
          <p:cNvCxnSpPr>
            <a:cxnSpLocks/>
          </p:cNvCxnSpPr>
          <p:nvPr/>
        </p:nvCxnSpPr>
        <p:spPr>
          <a:xfrm>
            <a:off x="4460240" y="2623820"/>
            <a:ext cx="5492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2">
            <a:extLst>
              <a:ext uri="{FF2B5EF4-FFF2-40B4-BE49-F238E27FC236}">
                <a16:creationId xmlns:a16="http://schemas.microsoft.com/office/drawing/2014/main" id="{E1DEDB50-DCE0-48A9-8F62-11A007CD7D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9915" y="5224145"/>
            <a:ext cx="2071688"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a:extLst>
              <a:ext uri="{FF2B5EF4-FFF2-40B4-BE49-F238E27FC236}">
                <a16:creationId xmlns:a16="http://schemas.microsoft.com/office/drawing/2014/main" id="{178BD6E2-A336-4863-8CAC-EB265E5017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6343" y="1784552"/>
            <a:ext cx="4529138" cy="420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par>
                                <p:cTn id="8" presetID="4"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par>
                                <p:cTn id="11" presetID="4" presetClass="exit" presetSubtype="16" fill="hold" nodeType="withEffect">
                                  <p:stCondLst>
                                    <p:cond delay="0"/>
                                  </p:stCondLst>
                                  <p:childTnLst>
                                    <p:animEffect transition="out" filter="box(in)">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ox(in)">
                                      <p:cBhvr>
                                        <p:cTn id="18" dur="500"/>
                                        <p:tgtEl>
                                          <p:spTgt spid="36"/>
                                        </p:tgtEl>
                                      </p:cBhvr>
                                    </p:animEffect>
                                  </p:childTnLst>
                                </p:cTn>
                              </p:par>
                              <p:par>
                                <p:cTn id="19" presetID="4" presetClass="entr" presetSubtype="16"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ox(in)">
                                      <p:cBhvr>
                                        <p:cTn id="21" dur="500"/>
                                        <p:tgtEl>
                                          <p:spTgt spid="35"/>
                                        </p:tgtEl>
                                      </p:cBhvr>
                                    </p:animEffect>
                                  </p:childTnLst>
                                </p:cTn>
                              </p:par>
                              <p:par>
                                <p:cTn id="22" presetID="4" presetClass="entr" presetSubtype="16"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ox(in)">
                                      <p:cBhvr>
                                        <p:cTn id="24" dur="500"/>
                                        <p:tgtEl>
                                          <p:spTgt spid="34"/>
                                        </p:tgtEl>
                                      </p:cBhvr>
                                    </p:animEffect>
                                  </p:childTnLst>
                                </p:cTn>
                              </p:par>
                              <p:par>
                                <p:cTn id="25" presetID="4"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ox(in)">
                                      <p:cBhvr>
                                        <p:cTn id="27" dur="500"/>
                                        <p:tgtEl>
                                          <p:spTgt spid="33"/>
                                        </p:tgtEl>
                                      </p:cBhvr>
                                    </p:animEffect>
                                  </p:childTnLst>
                                </p:cTn>
                              </p:par>
                              <p:par>
                                <p:cTn id="28" presetID="4"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ox(in)">
                                      <p:cBhvr>
                                        <p:cTn id="30" dur="500"/>
                                        <p:tgtEl>
                                          <p:spTgt spid="32"/>
                                        </p:tgtEl>
                                      </p:cBhvr>
                                    </p:animEffect>
                                  </p:childTnLst>
                                </p:cTn>
                              </p:par>
                              <p:par>
                                <p:cTn id="31" presetID="4" presetClass="entr" presetSubtype="16"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ox(in)">
                                      <p:cBhvr>
                                        <p:cTn id="33" dur="500"/>
                                        <p:tgtEl>
                                          <p:spTgt spid="31"/>
                                        </p:tgtEl>
                                      </p:cBhvr>
                                    </p:animEffect>
                                  </p:childTnLst>
                                </p:cTn>
                              </p:par>
                              <p:par>
                                <p:cTn id="34" presetID="4" presetClass="entr" presetSubtype="16"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ox(in)">
                                      <p:cBhvr>
                                        <p:cTn id="36" dur="500"/>
                                        <p:tgtEl>
                                          <p:spTgt spid="30"/>
                                        </p:tgtEl>
                                      </p:cBhvr>
                                    </p:animEffect>
                                  </p:childTnLst>
                                </p:cTn>
                              </p:par>
                              <p:par>
                                <p:cTn id="37" presetID="4"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ox(i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Metodologías de Diseño</a:t>
            </a:r>
          </a:p>
        </p:txBody>
      </p:sp>
      <p:sp>
        <p:nvSpPr>
          <p:cNvPr id="14" name="Marcador de contenido 3">
            <a:extLst>
              <a:ext uri="{FF2B5EF4-FFF2-40B4-BE49-F238E27FC236}">
                <a16:creationId xmlns:a16="http://schemas.microsoft.com/office/drawing/2014/main" id="{9D7FD7EC-3DE4-4D62-AE00-0CD1686463E0}"/>
              </a:ext>
            </a:extLst>
          </p:cNvPr>
          <p:cNvSpPr>
            <a:spLocks noGrp="1"/>
          </p:cNvSpPr>
          <p:nvPr>
            <p:ph idx="1"/>
          </p:nvPr>
        </p:nvSpPr>
        <p:spPr>
          <a:xfrm>
            <a:off x="838200" y="1039812"/>
            <a:ext cx="10515600" cy="5137151"/>
          </a:xfrm>
        </p:spPr>
        <p:txBody>
          <a:bodyPr/>
          <a:lstStyle/>
          <a:p>
            <a:r>
              <a:rPr lang="es-MX" dirty="0"/>
              <a:t>El cliente le dice que quiere un coche que funcione a 60 km/h.</a:t>
            </a:r>
          </a:p>
          <a:p>
            <a:endParaRPr lang="es-MX" dirty="0"/>
          </a:p>
        </p:txBody>
      </p:sp>
      <p:pic>
        <p:nvPicPr>
          <p:cNvPr id="15" name="Imagen 14" descr="Imagen digital de un coche amarillo&#10;&#10;Descripción generada automáticamente">
            <a:extLst>
              <a:ext uri="{FF2B5EF4-FFF2-40B4-BE49-F238E27FC236}">
                <a16:creationId xmlns:a16="http://schemas.microsoft.com/office/drawing/2014/main" id="{B65EC225-61CA-4AAB-A5F4-4C4772A8C4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4768" y="2772435"/>
            <a:ext cx="4475159" cy="2046453"/>
          </a:xfrm>
          <a:prstGeom prst="rect">
            <a:avLst/>
          </a:prstGeom>
        </p:spPr>
      </p:pic>
      <p:sp>
        <p:nvSpPr>
          <p:cNvPr id="16" name="Rectángulo 15">
            <a:extLst>
              <a:ext uri="{FF2B5EF4-FFF2-40B4-BE49-F238E27FC236}">
                <a16:creationId xmlns:a16="http://schemas.microsoft.com/office/drawing/2014/main" id="{594E7036-D729-404F-A72A-21B92BED7D2A}"/>
              </a:ext>
            </a:extLst>
          </p:cNvPr>
          <p:cNvSpPr/>
          <p:nvPr/>
        </p:nvSpPr>
        <p:spPr>
          <a:xfrm>
            <a:off x="5568619" y="2323237"/>
            <a:ext cx="6096000" cy="190821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0000"/>
                </a:solidFill>
                <a:effectLst/>
                <a:uLnTx/>
                <a:uFillTx/>
                <a:latin typeface="Segoe UI" panose="020B0502040204020203" pitchFamily="34" charset="0"/>
                <a:ea typeface="Calibri" panose="020F0502020204030204" pitchFamily="34" charset="0"/>
                <a:cs typeface="+mn-cs"/>
              </a:rPr>
              <a:t>ASD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33333"/>
                </a:solidFill>
                <a:effectLst/>
                <a:uLnTx/>
                <a:uFillTx/>
                <a:latin typeface="Segoe UI" panose="020B0502040204020203" pitchFamily="34" charset="0"/>
                <a:ea typeface="Calibri" panose="020F0502020204030204" pitchFamily="34" charset="0"/>
                <a:cs typeface="+mn-cs"/>
              </a:rPr>
              <a:t>Usted le vende un coche que puede funcionar a 100 km/h, y diseña el coche para que el suministro de combustible se corte cuando la velocidad alcanza 60 pero la carrocería del coche, los neumáticos, el motor y otros sistemas funcionarán hasta 100 km/h. </a:t>
            </a:r>
            <a:r>
              <a:rPr kumimoji="0" lang="es-MX" sz="1800" b="0" i="0" u="none" strike="noStrike" kern="1200" cap="none" spc="0" normalizeH="0" baseline="0" noProof="0" dirty="0">
                <a:ln>
                  <a:noFill/>
                </a:ln>
                <a:solidFill>
                  <a:srgbClr val="FF0000"/>
                </a:solidFill>
                <a:effectLst/>
                <a:uLnTx/>
                <a:uFillTx/>
                <a:latin typeface="Segoe UI" panose="020B0502040204020203" pitchFamily="34" charset="0"/>
                <a:ea typeface="Calibri" panose="020F0502020204030204" pitchFamily="34" charset="0"/>
                <a:cs typeface="+mn-cs"/>
              </a:rPr>
              <a:t>Ese es el factor de seguridad</a:t>
            </a:r>
            <a:endParaRPr kumimoji="0" lang="es-MX" sz="18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33451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2 Marcador de contenido">
            <a:extLst>
              <a:ext uri="{FF2B5EF4-FFF2-40B4-BE49-F238E27FC236}">
                <a16:creationId xmlns:a16="http://schemas.microsoft.com/office/drawing/2014/main" id="{5CF7EC96-E55E-450F-8356-48EEDB91877A}"/>
              </a:ext>
            </a:extLst>
          </p:cNvPr>
          <p:cNvSpPr>
            <a:spLocks noGrp="1" noChangeArrowheads="1"/>
          </p:cNvSpPr>
          <p:nvPr>
            <p:ph idx="1"/>
          </p:nvPr>
        </p:nvSpPr>
        <p:spPr/>
        <p:txBody>
          <a:bodyPr>
            <a:normAutofit/>
          </a:bodyPr>
          <a:lstStyle/>
          <a:p>
            <a:pPr eaLnBrk="1" hangingPunct="1"/>
            <a:r>
              <a:rPr lang="es-MX" altLang="en-US" sz="2200" dirty="0">
                <a:latin typeface="+mj-lt"/>
              </a:rPr>
              <a:t>El desplazamiento relativo necesario para movilizar la resistencia a la tensión de diseño del refuerzo depende principalmente del mecanismo de transferencia, la extensibilidad del refuerzo, tipo de suelo y la presión de confinamiento.</a:t>
            </a:r>
          </a:p>
        </p:txBody>
      </p:sp>
      <p:pic>
        <p:nvPicPr>
          <p:cNvPr id="62470" name="Picture 2">
            <a:extLst>
              <a:ext uri="{FF2B5EF4-FFF2-40B4-BE49-F238E27FC236}">
                <a16:creationId xmlns:a16="http://schemas.microsoft.com/office/drawing/2014/main" id="{522912D0-4134-40DD-B1BC-C17F9A759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055" y="3530743"/>
            <a:ext cx="3954462" cy="266382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62471" name="Picture 3">
            <a:extLst>
              <a:ext uri="{FF2B5EF4-FFF2-40B4-BE49-F238E27FC236}">
                <a16:creationId xmlns:a16="http://schemas.microsoft.com/office/drawing/2014/main" id="{802F65F7-F2AA-4BA0-B00E-94484C36C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205" y="3519631"/>
            <a:ext cx="3816350" cy="2674937"/>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9" name="Título 1">
            <a:extLst>
              <a:ext uri="{FF2B5EF4-FFF2-40B4-BE49-F238E27FC236}">
                <a16:creationId xmlns:a16="http://schemas.microsoft.com/office/drawing/2014/main" id="{D252A615-E467-4F66-9807-4DF9EDF2811E}"/>
              </a:ext>
            </a:extLst>
          </p:cNvPr>
          <p:cNvSpPr>
            <a:spLocks noGrp="1"/>
          </p:cNvSpPr>
          <p:nvPr>
            <p:ph type="title"/>
          </p:nvPr>
        </p:nvSpPr>
        <p:spPr>
          <a:xfrm>
            <a:off x="463175" y="68627"/>
            <a:ext cx="11201444" cy="360040"/>
          </a:xfrm>
        </p:spPr>
        <p:txBody>
          <a:bodyPr/>
          <a:lstStyle/>
          <a:p>
            <a:r>
              <a:rPr lang="es-ES" dirty="0"/>
              <a:t>Criterios de Diseño</a:t>
            </a:r>
            <a:endParaRPr lang="es-PE" dirty="0"/>
          </a:p>
        </p:txBody>
      </p:sp>
      <p:sp>
        <p:nvSpPr>
          <p:cNvPr id="20" name="Marcador de texto 2">
            <a:extLst>
              <a:ext uri="{FF2B5EF4-FFF2-40B4-BE49-F238E27FC236}">
                <a16:creationId xmlns:a16="http://schemas.microsoft.com/office/drawing/2014/main" id="{B877F5F5-C27C-4978-A860-9CBA972C022E}"/>
              </a:ext>
            </a:extLst>
          </p:cNvPr>
          <p:cNvSpPr>
            <a:spLocks noGrp="1"/>
          </p:cNvSpPr>
          <p:nvPr>
            <p:ph type="body" idx="13"/>
          </p:nvPr>
        </p:nvSpPr>
        <p:spPr>
          <a:xfrm>
            <a:off x="473776" y="567731"/>
            <a:ext cx="11190843" cy="258740"/>
          </a:xfrm>
        </p:spPr>
        <p:txBody>
          <a:bodyPr/>
          <a:lstStyle/>
          <a:p>
            <a:r>
              <a:rPr lang="es-PE" dirty="0"/>
              <a:t>Estabilidad Interna – Arrancamiento o </a:t>
            </a:r>
            <a:r>
              <a:rPr lang="es-PE" dirty="0" err="1"/>
              <a:t>Pullout</a:t>
            </a:r>
            <a:endParaRPr lang="es-P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Geometría del Refuerzo</a:t>
            </a:r>
          </a:p>
        </p:txBody>
      </p:sp>
      <p:pic>
        <p:nvPicPr>
          <p:cNvPr id="39" name="Picture 2" descr="I:\INGENIERIA\MACPE\Fotos para Charlas\Casa Coyol-Muro Relleno Estructural # 1 - 28 002.jpg">
            <a:extLst>
              <a:ext uri="{FF2B5EF4-FFF2-40B4-BE49-F238E27FC236}">
                <a16:creationId xmlns:a16="http://schemas.microsoft.com/office/drawing/2014/main" id="{7C5B153B-EB7A-4E05-8527-7E803D77D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652" y="1820545"/>
            <a:ext cx="5097462" cy="3822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 name="Marcador de contenido 5">
            <a:extLst>
              <a:ext uri="{FF2B5EF4-FFF2-40B4-BE49-F238E27FC236}">
                <a16:creationId xmlns:a16="http://schemas.microsoft.com/office/drawing/2014/main" id="{6DC6C7CC-8D03-40DA-9316-2949E75113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886" y="1951225"/>
            <a:ext cx="6331271" cy="3561340"/>
          </a:xfrm>
        </p:spPr>
      </p:pic>
      <p:pic>
        <p:nvPicPr>
          <p:cNvPr id="44" name="Picture 2">
            <a:extLst>
              <a:ext uri="{FF2B5EF4-FFF2-40B4-BE49-F238E27FC236}">
                <a16:creationId xmlns:a16="http://schemas.microsoft.com/office/drawing/2014/main" id="{36CC5FC8-FF54-4274-8AEE-78041DCD5D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395" y="1993199"/>
            <a:ext cx="5270513" cy="347739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69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Marcador de contenido">
            <a:extLst>
              <a:ext uri="{FF2B5EF4-FFF2-40B4-BE49-F238E27FC236}">
                <a16:creationId xmlns:a16="http://schemas.microsoft.com/office/drawing/2014/main" id="{F3EBBD38-EF9F-497D-A13D-2D2AAAC9AFE7}"/>
              </a:ext>
            </a:extLst>
          </p:cNvPr>
          <p:cNvSpPr>
            <a:spLocks noGrp="1"/>
          </p:cNvSpPr>
          <p:nvPr>
            <p:ph idx="1"/>
          </p:nvPr>
        </p:nvSpPr>
        <p:spPr/>
        <p:txBody>
          <a:bodyPr rtlCol="0">
            <a:normAutofit lnSpcReduction="10000"/>
          </a:bodyPr>
          <a:lstStyle/>
          <a:p>
            <a:pPr algn="just" eaLnBrk="1" fontAlgn="auto" hangingPunct="1">
              <a:spcAft>
                <a:spcPts val="0"/>
              </a:spcAft>
              <a:defRPr/>
            </a:pPr>
            <a:r>
              <a:rPr lang="es-MX" sz="2200" b="1" dirty="0">
                <a:effectLst>
                  <a:outerShdw blurRad="38100" dist="38100" dir="2700000" algn="tl">
                    <a:srgbClr val="000000">
                      <a:alpha val="43137"/>
                    </a:srgbClr>
                  </a:outerShdw>
                </a:effectLst>
                <a:latin typeface="Adobe Devanagari" panose="02040503050201020203"/>
              </a:rPr>
              <a:t>Flejes, Cintas y Mallas de Acero: </a:t>
            </a:r>
            <a:r>
              <a:rPr lang="es-MX" sz="2200" dirty="0">
                <a:latin typeface="Adobe Devanagari" panose="02040503050201020203"/>
              </a:rPr>
              <a:t>Están caracterizadas por el área de una sección, el espesor, perímetro del elemento del refuerzo y la distancia centro-centro entre los elementos.</a:t>
            </a:r>
          </a:p>
          <a:p>
            <a:pPr algn="just" eaLnBrk="1" fontAlgn="auto" hangingPunct="1">
              <a:spcAft>
                <a:spcPts val="0"/>
              </a:spcAft>
              <a:defRPr/>
            </a:pPr>
            <a:endParaRPr lang="es-MX" sz="2200" dirty="0">
              <a:latin typeface="Adobe Devanagari" panose="02040503050201020203"/>
            </a:endParaRPr>
          </a:p>
          <a:p>
            <a:pPr algn="just" eaLnBrk="1" fontAlgn="auto" hangingPunct="1">
              <a:spcAft>
                <a:spcPts val="0"/>
              </a:spcAft>
              <a:defRPr/>
            </a:pPr>
            <a:r>
              <a:rPr lang="es-MX" sz="2200" b="1" dirty="0" err="1">
                <a:effectLst>
                  <a:outerShdw blurRad="38100" dist="38100" dir="2700000" algn="tl">
                    <a:srgbClr val="000000">
                      <a:alpha val="43137"/>
                    </a:srgbClr>
                  </a:outerShdw>
                </a:effectLst>
                <a:latin typeface="Adobe Devanagari" panose="02040503050201020203"/>
              </a:rPr>
              <a:t>Geotextiles</a:t>
            </a:r>
            <a:r>
              <a:rPr lang="es-MX" sz="2200" b="1" dirty="0">
                <a:effectLst>
                  <a:outerShdw blurRad="38100" dist="38100" dir="2700000" algn="tl">
                    <a:srgbClr val="000000">
                      <a:alpha val="43137"/>
                    </a:srgbClr>
                  </a:outerShdw>
                </a:effectLst>
                <a:latin typeface="Adobe Devanagari" panose="02040503050201020203"/>
              </a:rPr>
              <a:t> y Geomallas: </a:t>
            </a:r>
            <a:r>
              <a:rPr lang="es-MX" sz="2200" dirty="0">
                <a:latin typeface="Adobe Devanagari" panose="02040503050201020203"/>
              </a:rPr>
              <a:t>Están caracterizadas por el ancho del refuerzo y la distancia centro-centro entre los elementos. El área de la sección no es necesaria, debido a que la resistencia de este tipo de refuerzo es expresada en tensión por unidad de ancho.</a:t>
            </a:r>
          </a:p>
          <a:p>
            <a:pPr marL="0" indent="0" algn="just" eaLnBrk="1" fontAlgn="auto" hangingPunct="1">
              <a:spcAft>
                <a:spcPts val="0"/>
              </a:spcAft>
              <a:buFont typeface="Arial" panose="020B0604020202020204" pitchFamily="34" charset="0"/>
              <a:buNone/>
              <a:defRPr/>
            </a:pPr>
            <a:endParaRPr lang="es-MX" sz="2200" dirty="0">
              <a:latin typeface="Adobe Devanagari" panose="02040503050201020203"/>
            </a:endParaRPr>
          </a:p>
          <a:p>
            <a:pPr marL="0" indent="0" algn="just" eaLnBrk="1" fontAlgn="auto" hangingPunct="1">
              <a:spcAft>
                <a:spcPts val="0"/>
              </a:spcAft>
              <a:buFont typeface="Arial" panose="020B0604020202020204" pitchFamily="34" charset="0"/>
              <a:buNone/>
              <a:defRPr/>
            </a:pPr>
            <a:r>
              <a:rPr lang="es-MX" sz="2200" dirty="0">
                <a:latin typeface="Adobe Devanagari" panose="02040503050201020203"/>
              </a:rPr>
              <a:t>El ratio de cobertura (</a:t>
            </a:r>
            <a:r>
              <a:rPr lang="es-MX" sz="2200" dirty="0" err="1">
                <a:latin typeface="Adobe Devanagari" panose="02040503050201020203"/>
              </a:rPr>
              <a:t>Rc</a:t>
            </a:r>
            <a:r>
              <a:rPr lang="es-MX" sz="2200" dirty="0">
                <a:latin typeface="Adobe Devanagari" panose="02040503050201020203"/>
              </a:rPr>
              <a:t>) es utilizado para determinar el valor de la resistencia por unidad de ancho en un refuerzo del tipo discreto (Flejes o cintas poliméricas).</a:t>
            </a:r>
          </a:p>
          <a:p>
            <a:pPr eaLnBrk="1" fontAlgn="auto" hangingPunct="1">
              <a:spcAft>
                <a:spcPts val="0"/>
              </a:spcAft>
              <a:defRPr/>
            </a:pPr>
            <a:endParaRPr lang="es-MX" dirty="0"/>
          </a:p>
          <a:p>
            <a:pPr eaLnBrk="1" fontAlgn="auto" hangingPunct="1">
              <a:spcAft>
                <a:spcPts val="0"/>
              </a:spcAft>
              <a:defRPr/>
            </a:pPr>
            <a:endParaRPr lang="es-MX" dirty="0"/>
          </a:p>
          <a:p>
            <a:pPr eaLnBrk="1" fontAlgn="auto" hangingPunct="1">
              <a:spcAft>
                <a:spcPts val="0"/>
              </a:spcAft>
              <a:defRPr/>
            </a:pPr>
            <a:endParaRPr lang="es-MX" dirty="0"/>
          </a:p>
          <a:p>
            <a:pPr eaLnBrk="1" fontAlgn="auto" hangingPunct="1">
              <a:spcAft>
                <a:spcPts val="0"/>
              </a:spcAft>
              <a:defRPr/>
            </a:pPr>
            <a:endParaRPr lang="es-MX" dirty="0"/>
          </a:p>
          <a:p>
            <a:pPr eaLnBrk="1" fontAlgn="auto" hangingPunct="1">
              <a:spcAft>
                <a:spcPts val="0"/>
              </a:spcAft>
              <a:defRPr/>
            </a:pPr>
            <a:endParaRPr lang="es-MX" dirty="0"/>
          </a:p>
          <a:p>
            <a:pPr eaLnBrk="1" fontAlgn="auto" hangingPunct="1">
              <a:spcAft>
                <a:spcPts val="0"/>
              </a:spcAft>
              <a:defRPr/>
            </a:pPr>
            <a:endParaRPr lang="es-MX" dirty="0"/>
          </a:p>
          <a:p>
            <a:pPr marL="0" indent="0" eaLnBrk="1" fontAlgn="auto" hangingPunct="1">
              <a:spcAft>
                <a:spcPts val="0"/>
              </a:spcAft>
              <a:buFont typeface="Arial" panose="020B0604020202020204" pitchFamily="34" charset="0"/>
              <a:buNone/>
              <a:defRPr/>
            </a:pPr>
            <a:endParaRPr lang="es-MX" dirty="0"/>
          </a:p>
        </p:txBody>
      </p:sp>
      <p:sp>
        <p:nvSpPr>
          <p:cNvPr id="16" name="Título 1">
            <a:extLst>
              <a:ext uri="{FF2B5EF4-FFF2-40B4-BE49-F238E27FC236}">
                <a16:creationId xmlns:a16="http://schemas.microsoft.com/office/drawing/2014/main" id="{251BFA2E-05CA-42D9-A3F9-C76DE9F670B3}"/>
              </a:ext>
            </a:extLst>
          </p:cNvPr>
          <p:cNvSpPr>
            <a:spLocks noGrp="1"/>
          </p:cNvSpPr>
          <p:nvPr>
            <p:ph type="title"/>
          </p:nvPr>
        </p:nvSpPr>
        <p:spPr>
          <a:xfrm>
            <a:off x="463175" y="68627"/>
            <a:ext cx="11201444" cy="360040"/>
          </a:xfrm>
        </p:spPr>
        <p:txBody>
          <a:bodyPr/>
          <a:lstStyle/>
          <a:p>
            <a:r>
              <a:rPr lang="es-ES" dirty="0"/>
              <a:t>Criterios de Diseño</a:t>
            </a:r>
            <a:endParaRPr lang="es-PE" dirty="0"/>
          </a:p>
        </p:txBody>
      </p:sp>
      <p:sp>
        <p:nvSpPr>
          <p:cNvPr id="17" name="Marcador de texto 2">
            <a:extLst>
              <a:ext uri="{FF2B5EF4-FFF2-40B4-BE49-F238E27FC236}">
                <a16:creationId xmlns:a16="http://schemas.microsoft.com/office/drawing/2014/main" id="{2D131E03-D34F-4A98-B194-D875D5DE5953}"/>
              </a:ext>
            </a:extLst>
          </p:cNvPr>
          <p:cNvSpPr>
            <a:spLocks noGrp="1"/>
          </p:cNvSpPr>
          <p:nvPr>
            <p:ph type="body" idx="13"/>
          </p:nvPr>
        </p:nvSpPr>
        <p:spPr>
          <a:xfrm>
            <a:off x="473776" y="567731"/>
            <a:ext cx="11190843" cy="258740"/>
          </a:xfrm>
        </p:spPr>
        <p:txBody>
          <a:bodyPr/>
          <a:lstStyle/>
          <a:p>
            <a:r>
              <a:rPr lang="es-PE" dirty="0"/>
              <a:t>Geometría del Refuerzo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Geometría del Refuerzo</a:t>
            </a:r>
          </a:p>
        </p:txBody>
      </p:sp>
      <p:sp>
        <p:nvSpPr>
          <p:cNvPr id="9" name="6 Rectángulo">
            <a:extLst>
              <a:ext uri="{FF2B5EF4-FFF2-40B4-BE49-F238E27FC236}">
                <a16:creationId xmlns:a16="http://schemas.microsoft.com/office/drawing/2014/main" id="{3ECD9AE6-86AE-4C4D-B78C-DD5D493DAF49}"/>
              </a:ext>
            </a:extLst>
          </p:cNvPr>
          <p:cNvSpPr/>
          <p:nvPr/>
        </p:nvSpPr>
        <p:spPr>
          <a:xfrm>
            <a:off x="2016125" y="1649758"/>
            <a:ext cx="2808288" cy="2016125"/>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0" name="7 Rectángulo">
            <a:extLst>
              <a:ext uri="{FF2B5EF4-FFF2-40B4-BE49-F238E27FC236}">
                <a16:creationId xmlns:a16="http://schemas.microsoft.com/office/drawing/2014/main" id="{4B2AD1F4-83BC-4EB3-8439-3AA36949C883}"/>
              </a:ext>
            </a:extLst>
          </p:cNvPr>
          <p:cNvSpPr/>
          <p:nvPr/>
        </p:nvSpPr>
        <p:spPr>
          <a:xfrm>
            <a:off x="4824413" y="2648296"/>
            <a:ext cx="2808287" cy="2016125"/>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1" name="8 Rectángulo">
            <a:extLst>
              <a:ext uri="{FF2B5EF4-FFF2-40B4-BE49-F238E27FC236}">
                <a16:creationId xmlns:a16="http://schemas.microsoft.com/office/drawing/2014/main" id="{D3447547-6760-463A-864A-9AED2F84B843}"/>
              </a:ext>
            </a:extLst>
          </p:cNvPr>
          <p:cNvSpPr/>
          <p:nvPr/>
        </p:nvSpPr>
        <p:spPr>
          <a:xfrm>
            <a:off x="7632700" y="1649758"/>
            <a:ext cx="2808288" cy="2016125"/>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2" name="9 Rectángulo">
            <a:extLst>
              <a:ext uri="{FF2B5EF4-FFF2-40B4-BE49-F238E27FC236}">
                <a16:creationId xmlns:a16="http://schemas.microsoft.com/office/drawing/2014/main" id="{5676E561-46CB-4B2F-8987-426817AE2091}"/>
              </a:ext>
            </a:extLst>
          </p:cNvPr>
          <p:cNvSpPr/>
          <p:nvPr/>
        </p:nvSpPr>
        <p:spPr>
          <a:xfrm>
            <a:off x="4824413" y="1649758"/>
            <a:ext cx="2808287" cy="1008063"/>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3" name="10 Rectángulo">
            <a:extLst>
              <a:ext uri="{FF2B5EF4-FFF2-40B4-BE49-F238E27FC236}">
                <a16:creationId xmlns:a16="http://schemas.microsoft.com/office/drawing/2014/main" id="{97DAAA7A-3B56-4676-A0C8-E5C92FB774D9}"/>
              </a:ext>
            </a:extLst>
          </p:cNvPr>
          <p:cNvSpPr/>
          <p:nvPr/>
        </p:nvSpPr>
        <p:spPr>
          <a:xfrm>
            <a:off x="2016125" y="3665883"/>
            <a:ext cx="2808288" cy="1008063"/>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4" name="11 Rectángulo">
            <a:extLst>
              <a:ext uri="{FF2B5EF4-FFF2-40B4-BE49-F238E27FC236}">
                <a16:creationId xmlns:a16="http://schemas.microsoft.com/office/drawing/2014/main" id="{CA749EA8-FE58-4F64-9D42-F04C1013A193}"/>
              </a:ext>
            </a:extLst>
          </p:cNvPr>
          <p:cNvSpPr/>
          <p:nvPr/>
        </p:nvSpPr>
        <p:spPr>
          <a:xfrm>
            <a:off x="7632700" y="3656358"/>
            <a:ext cx="2808288" cy="1008063"/>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12 Rectángulo">
            <a:extLst>
              <a:ext uri="{FF2B5EF4-FFF2-40B4-BE49-F238E27FC236}">
                <a16:creationId xmlns:a16="http://schemas.microsoft.com/office/drawing/2014/main" id="{24865FD6-1395-477B-ACE6-B378D09322C2}"/>
              </a:ext>
            </a:extLst>
          </p:cNvPr>
          <p:cNvSpPr/>
          <p:nvPr/>
        </p:nvSpPr>
        <p:spPr>
          <a:xfrm>
            <a:off x="2374900" y="2008533"/>
            <a:ext cx="2089150" cy="217488"/>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7" name="14 Rectángulo">
            <a:extLst>
              <a:ext uri="{FF2B5EF4-FFF2-40B4-BE49-F238E27FC236}">
                <a16:creationId xmlns:a16="http://schemas.microsoft.com/office/drawing/2014/main" id="{1043F106-11A9-4DDA-A707-CA54FBABA43D}"/>
              </a:ext>
            </a:extLst>
          </p:cNvPr>
          <p:cNvSpPr/>
          <p:nvPr/>
        </p:nvSpPr>
        <p:spPr>
          <a:xfrm>
            <a:off x="5256212" y="2008533"/>
            <a:ext cx="1944687" cy="217488"/>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9" name="16 Rectángulo">
            <a:extLst>
              <a:ext uri="{FF2B5EF4-FFF2-40B4-BE49-F238E27FC236}">
                <a16:creationId xmlns:a16="http://schemas.microsoft.com/office/drawing/2014/main" id="{B8BD0378-69A9-462D-8967-08CFF7151965}"/>
              </a:ext>
            </a:extLst>
          </p:cNvPr>
          <p:cNvSpPr/>
          <p:nvPr/>
        </p:nvSpPr>
        <p:spPr>
          <a:xfrm>
            <a:off x="8064500" y="2008533"/>
            <a:ext cx="2016125" cy="217487"/>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1" name="18 Rectángulo">
            <a:extLst>
              <a:ext uri="{FF2B5EF4-FFF2-40B4-BE49-F238E27FC236}">
                <a16:creationId xmlns:a16="http://schemas.microsoft.com/office/drawing/2014/main" id="{123535DA-03E8-42B4-A5F5-B178ACBE1169}"/>
              </a:ext>
            </a:extLst>
          </p:cNvPr>
          <p:cNvSpPr/>
          <p:nvPr/>
        </p:nvSpPr>
        <p:spPr>
          <a:xfrm>
            <a:off x="2374900" y="3016596"/>
            <a:ext cx="2089150" cy="242887"/>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3" name="20 Rectángulo">
            <a:extLst>
              <a:ext uri="{FF2B5EF4-FFF2-40B4-BE49-F238E27FC236}">
                <a16:creationId xmlns:a16="http://schemas.microsoft.com/office/drawing/2014/main" id="{A4F155BC-8F04-45F3-9F3C-2900C8F6C4F1}"/>
              </a:ext>
            </a:extLst>
          </p:cNvPr>
          <p:cNvSpPr/>
          <p:nvPr/>
        </p:nvSpPr>
        <p:spPr>
          <a:xfrm>
            <a:off x="5256213" y="3016596"/>
            <a:ext cx="1941512" cy="230187"/>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5" name="22 Rectángulo">
            <a:extLst>
              <a:ext uri="{FF2B5EF4-FFF2-40B4-BE49-F238E27FC236}">
                <a16:creationId xmlns:a16="http://schemas.microsoft.com/office/drawing/2014/main" id="{7AD48410-48C0-4342-AE03-BA72FDDBC6F0}"/>
              </a:ext>
            </a:extLst>
          </p:cNvPr>
          <p:cNvSpPr/>
          <p:nvPr/>
        </p:nvSpPr>
        <p:spPr>
          <a:xfrm>
            <a:off x="8064500" y="3016596"/>
            <a:ext cx="2016125" cy="207961"/>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7" name="24 Rectángulo">
            <a:extLst>
              <a:ext uri="{FF2B5EF4-FFF2-40B4-BE49-F238E27FC236}">
                <a16:creationId xmlns:a16="http://schemas.microsoft.com/office/drawing/2014/main" id="{391E4079-F624-4866-B0F0-91A4EB4E2DE9}"/>
              </a:ext>
            </a:extLst>
          </p:cNvPr>
          <p:cNvSpPr/>
          <p:nvPr/>
        </p:nvSpPr>
        <p:spPr>
          <a:xfrm>
            <a:off x="2374900" y="4051646"/>
            <a:ext cx="2089150" cy="1905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9" name="26 Rectángulo">
            <a:extLst>
              <a:ext uri="{FF2B5EF4-FFF2-40B4-BE49-F238E27FC236}">
                <a16:creationId xmlns:a16="http://schemas.microsoft.com/office/drawing/2014/main" id="{6498F937-6334-4AE4-9CB5-743CBDA4F03B}"/>
              </a:ext>
            </a:extLst>
          </p:cNvPr>
          <p:cNvSpPr/>
          <p:nvPr/>
        </p:nvSpPr>
        <p:spPr>
          <a:xfrm>
            <a:off x="5256213" y="4051646"/>
            <a:ext cx="1941512" cy="1905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31" name="28 Rectángulo">
            <a:extLst>
              <a:ext uri="{FF2B5EF4-FFF2-40B4-BE49-F238E27FC236}">
                <a16:creationId xmlns:a16="http://schemas.microsoft.com/office/drawing/2014/main" id="{7454B0DA-53F3-43DB-A6D3-940C1EA087DB}"/>
              </a:ext>
            </a:extLst>
          </p:cNvPr>
          <p:cNvSpPr/>
          <p:nvPr/>
        </p:nvSpPr>
        <p:spPr>
          <a:xfrm>
            <a:off x="8064500" y="4051646"/>
            <a:ext cx="2016125" cy="200024"/>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33" name="30 Rectángulo">
            <a:extLst>
              <a:ext uri="{FF2B5EF4-FFF2-40B4-BE49-F238E27FC236}">
                <a16:creationId xmlns:a16="http://schemas.microsoft.com/office/drawing/2014/main" id="{57EA72C1-ABBC-4CCA-AB37-9E58B6EEDF03}"/>
              </a:ext>
            </a:extLst>
          </p:cNvPr>
          <p:cNvSpPr/>
          <p:nvPr/>
        </p:nvSpPr>
        <p:spPr>
          <a:xfrm>
            <a:off x="2090739" y="2726083"/>
            <a:ext cx="2614611" cy="865188"/>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mc:AlternateContent xmlns:mc="http://schemas.openxmlformats.org/markup-compatibility/2006">
        <mc:Choice xmlns:a14="http://schemas.microsoft.com/office/drawing/2010/main" Requires="a14">
          <p:sp>
            <p:nvSpPr>
              <p:cNvPr id="34" name="32 Objeto">
                <a:extLst>
                  <a:ext uri="{FF2B5EF4-FFF2-40B4-BE49-F238E27FC236}">
                    <a16:creationId xmlns:a16="http://schemas.microsoft.com/office/drawing/2014/main" id="{04CEAC2F-4BD6-4576-B8F3-FED68CAB025C}"/>
                  </a:ext>
                </a:extLst>
              </p:cNvPr>
              <p:cNvSpPr txBox="1"/>
              <p:nvPr/>
            </p:nvSpPr>
            <p:spPr bwMode="auto">
              <a:xfrm>
                <a:off x="7399338" y="5123208"/>
                <a:ext cx="1906587" cy="738188"/>
              </a:xfrm>
              <a:prstGeom prst="rect">
                <a:avLst/>
              </a:prstGeom>
              <a:solidFill>
                <a:schemeClr val="bg1"/>
              </a:solid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s-PE" i="1" smtClean="0">
                              <a:solidFill>
                                <a:srgbClr val="000000"/>
                              </a:solidFill>
                              <a:latin typeface="Cambria Math" panose="02040503050406030204" pitchFamily="18" charset="0"/>
                            </a:rPr>
                          </m:ctrlPr>
                        </m:sSubPr>
                        <m:e>
                          <m:r>
                            <a:rPr lang="es-PE" i="1">
                              <a:solidFill>
                                <a:srgbClr val="000000"/>
                              </a:solidFill>
                              <a:latin typeface="Cambria Math" panose="02040503050406030204" pitchFamily="18" charset="0"/>
                            </a:rPr>
                            <m:t>𝑅</m:t>
                          </m:r>
                        </m:e>
                        <m:sub>
                          <m:r>
                            <a:rPr lang="es-PE" i="1">
                              <a:solidFill>
                                <a:srgbClr val="000000"/>
                              </a:solidFill>
                              <a:latin typeface="Cambria Math" panose="02040503050406030204" pitchFamily="18" charset="0"/>
                            </a:rPr>
                            <m:t>𝑐</m:t>
                          </m:r>
                        </m:sub>
                      </m:sSub>
                      <m:r>
                        <a:rPr lang="es-PE" i="1">
                          <a:solidFill>
                            <a:srgbClr val="000000"/>
                          </a:solidFill>
                          <a:latin typeface="Cambria Math" panose="02040503050406030204" pitchFamily="18" charset="0"/>
                        </a:rPr>
                        <m:t>=</m:t>
                      </m:r>
                      <m:f>
                        <m:fPr>
                          <m:ctrlPr>
                            <a:rPr lang="es-PE" i="1">
                              <a:solidFill>
                                <a:srgbClr val="000000"/>
                              </a:solidFill>
                              <a:latin typeface="Cambria Math" panose="02040503050406030204" pitchFamily="18" charset="0"/>
                            </a:rPr>
                          </m:ctrlPr>
                        </m:fPr>
                        <m:num>
                          <m:r>
                            <a:rPr lang="es-PE" b="0" i="1" smtClean="0">
                              <a:solidFill>
                                <a:srgbClr val="000000"/>
                              </a:solidFill>
                              <a:latin typeface="Cambria Math" panose="02040503050406030204" pitchFamily="18" charset="0"/>
                            </a:rPr>
                            <m:t>1.20</m:t>
                          </m:r>
                        </m:num>
                        <m:den>
                          <m:r>
                            <a:rPr lang="es-PE" b="0" i="1" smtClean="0">
                              <a:solidFill>
                                <a:srgbClr val="000000"/>
                              </a:solidFill>
                              <a:latin typeface="Cambria Math" panose="02040503050406030204" pitchFamily="18" charset="0"/>
                            </a:rPr>
                            <m:t>1.50</m:t>
                          </m:r>
                        </m:den>
                      </m:f>
                      <m:r>
                        <a:rPr lang="es-PE" i="1">
                          <a:solidFill>
                            <a:srgbClr val="000000"/>
                          </a:solidFill>
                          <a:latin typeface="Cambria Math" panose="02040503050406030204" pitchFamily="18" charset="0"/>
                        </a:rPr>
                        <m:t>=0.</m:t>
                      </m:r>
                      <m:r>
                        <a:rPr lang="es-PE" b="0" i="1" smtClean="0">
                          <a:solidFill>
                            <a:srgbClr val="000000"/>
                          </a:solidFill>
                          <a:latin typeface="Cambria Math" panose="02040503050406030204" pitchFamily="18" charset="0"/>
                        </a:rPr>
                        <m:t>80</m:t>
                      </m:r>
                    </m:oMath>
                  </m:oMathPara>
                </a14:m>
                <a:endParaRPr lang="es-PE" dirty="0"/>
              </a:p>
            </p:txBody>
          </p:sp>
        </mc:Choice>
        <mc:Fallback>
          <p:sp>
            <p:nvSpPr>
              <p:cNvPr id="34" name="32 Objeto">
                <a:extLst>
                  <a:ext uri="{FF2B5EF4-FFF2-40B4-BE49-F238E27FC236}">
                    <a16:creationId xmlns:a16="http://schemas.microsoft.com/office/drawing/2014/main" id="{04CEAC2F-4BD6-4576-B8F3-FED68CAB025C}"/>
                  </a:ext>
                </a:extLst>
              </p:cNvPr>
              <p:cNvSpPr txBox="1">
                <a:spLocks noRot="1" noChangeAspect="1" noMove="1" noResize="1" noEditPoints="1" noAdjustHandles="1" noChangeArrowheads="1" noChangeShapeType="1" noTextEdit="1"/>
              </p:cNvSpPr>
              <p:nvPr/>
            </p:nvSpPr>
            <p:spPr bwMode="auto">
              <a:xfrm>
                <a:off x="7399338" y="5123208"/>
                <a:ext cx="1906587" cy="738188"/>
              </a:xfrm>
              <a:prstGeom prst="rect">
                <a:avLst/>
              </a:prstGeom>
              <a:blipFill>
                <a:blip r:embed="rId3"/>
                <a:stretch>
                  <a:fillRect/>
                </a:stretch>
              </a:blipFill>
              <a:ln>
                <a:noFill/>
              </a:ln>
            </p:spPr>
            <p:txBody>
              <a:bodyPr/>
              <a:lstStyle/>
              <a:p>
                <a:r>
                  <a:rPr lang="es-PE">
                    <a:noFill/>
                  </a:rPr>
                  <a:t> </a:t>
                </a:r>
              </a:p>
            </p:txBody>
          </p:sp>
        </mc:Fallback>
      </mc:AlternateContent>
      <p:sp>
        <p:nvSpPr>
          <p:cNvPr id="35" name="31 CuadroTexto">
            <a:extLst>
              <a:ext uri="{FF2B5EF4-FFF2-40B4-BE49-F238E27FC236}">
                <a16:creationId xmlns:a16="http://schemas.microsoft.com/office/drawing/2014/main" id="{DBDE29A7-67CC-4599-BDBA-F8AFFA0C9BBE}"/>
              </a:ext>
            </a:extLst>
          </p:cNvPr>
          <p:cNvSpPr txBox="1"/>
          <p:nvPr/>
        </p:nvSpPr>
        <p:spPr>
          <a:xfrm>
            <a:off x="2016125" y="4577834"/>
            <a:ext cx="6696075" cy="1754326"/>
          </a:xfrm>
          <a:prstGeom prst="rect">
            <a:avLst/>
          </a:prstGeom>
          <a:noFill/>
        </p:spPr>
        <p:txBody>
          <a:bodyPr>
            <a:spAutoFit/>
          </a:bodyPr>
          <a:lstStyle/>
          <a:p>
            <a:pPr eaLnBrk="1" fontAlgn="auto" hangingPunct="1">
              <a:spcBef>
                <a:spcPts val="0"/>
              </a:spcBef>
              <a:spcAft>
                <a:spcPts val="0"/>
              </a:spcAft>
              <a:defRPr/>
            </a:pPr>
            <a:endParaRPr lang="es-MX" b="1" dirty="0">
              <a:effectLst>
                <a:outerShdw blurRad="38100" dist="38100" dir="2700000" algn="tl">
                  <a:srgbClr val="000000">
                    <a:alpha val="43137"/>
                  </a:srgbClr>
                </a:outerShdw>
              </a:effectLst>
              <a:latin typeface="Arial" pitchFamily="34" charset="0"/>
            </a:endParaRPr>
          </a:p>
          <a:p>
            <a:pPr eaLnBrk="1" fontAlgn="auto" hangingPunct="1">
              <a:spcBef>
                <a:spcPts val="0"/>
              </a:spcBef>
              <a:spcAft>
                <a:spcPts val="0"/>
              </a:spcAft>
              <a:defRPr/>
            </a:pPr>
            <a:r>
              <a:rPr lang="es-MX" b="1" dirty="0">
                <a:effectLst>
                  <a:outerShdw blurRad="38100" dist="38100" dir="2700000" algn="tl">
                    <a:srgbClr val="000000">
                      <a:alpha val="43137"/>
                    </a:srgbClr>
                  </a:outerShdw>
                </a:effectLst>
                <a:latin typeface="Adobe Devanagari" panose="02040503050201020203"/>
              </a:rPr>
              <a:t>Ejemplo 1:</a:t>
            </a:r>
          </a:p>
          <a:p>
            <a:pPr eaLnBrk="1" fontAlgn="auto" hangingPunct="1">
              <a:spcBef>
                <a:spcPts val="0"/>
              </a:spcBef>
              <a:spcAft>
                <a:spcPts val="0"/>
              </a:spcAft>
              <a:defRPr/>
            </a:pPr>
            <a:r>
              <a:rPr lang="es-MX" dirty="0">
                <a:latin typeface="Adobe Devanagari" panose="02040503050201020203"/>
              </a:rPr>
              <a:t>Ancho de Panel 		= 1.50m</a:t>
            </a:r>
          </a:p>
          <a:p>
            <a:pPr eaLnBrk="1" fontAlgn="auto" hangingPunct="1">
              <a:spcBef>
                <a:spcPts val="0"/>
              </a:spcBef>
              <a:spcAft>
                <a:spcPts val="0"/>
              </a:spcAft>
              <a:defRPr/>
            </a:pPr>
            <a:r>
              <a:rPr lang="es-MX" dirty="0">
                <a:latin typeface="Adobe Devanagari" panose="02040503050201020203"/>
              </a:rPr>
              <a:t>Ancho de Refuerzo 		= 1.20m</a:t>
            </a:r>
          </a:p>
          <a:p>
            <a:pPr eaLnBrk="1" fontAlgn="auto" hangingPunct="1">
              <a:spcBef>
                <a:spcPts val="0"/>
              </a:spcBef>
              <a:spcAft>
                <a:spcPts val="0"/>
              </a:spcAft>
              <a:defRPr/>
            </a:pPr>
            <a:r>
              <a:rPr lang="es-MX" dirty="0">
                <a:latin typeface="Adobe Devanagari" panose="02040503050201020203"/>
              </a:rPr>
              <a:t>Distancia ente Anclajes	= 1.50m</a:t>
            </a:r>
          </a:p>
          <a:p>
            <a:pPr eaLnBrk="1" fontAlgn="auto" hangingPunct="1">
              <a:spcBef>
                <a:spcPts val="0"/>
              </a:spcBef>
              <a:spcAft>
                <a:spcPts val="0"/>
              </a:spcAft>
              <a:defRPr/>
            </a:pPr>
            <a:endParaRPr lang="es-MX" dirty="0">
              <a:latin typeface="Arial" pitchFamily="34" charset="0"/>
            </a:endParaRPr>
          </a:p>
        </p:txBody>
      </p:sp>
    </p:spTree>
    <p:extLst>
      <p:ext uri="{BB962C8B-B14F-4D97-AF65-F5344CB8AC3E}">
        <p14:creationId xmlns:p14="http://schemas.microsoft.com/office/powerpoint/2010/main" val="24630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3" grpId="0" animBg="1"/>
      <p:bldP spid="25" grpId="0" animBg="1"/>
      <p:bldP spid="27" grpId="0" animBg="1"/>
      <p:bldP spid="29" grpId="0" animBg="1"/>
      <p:bldP spid="31" grpId="0" animBg="1"/>
      <p:bldP spid="33" grpId="0" animBg="1"/>
      <p:bldP spid="34" grpId="0" animBg="1"/>
      <p:bldP spid="3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5">
            <a:extLst>
              <a:ext uri="{FF2B5EF4-FFF2-40B4-BE49-F238E27FC236}">
                <a16:creationId xmlns:a16="http://schemas.microsoft.com/office/drawing/2014/main" id="{91C678C9-EC44-4E2D-8F50-B231CD4A09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itre 1">
            <a:extLst>
              <a:ext uri="{FF2B5EF4-FFF2-40B4-BE49-F238E27FC236}">
                <a16:creationId xmlns:a16="http://schemas.microsoft.com/office/drawing/2014/main" id="{22DDA723-BDAD-487F-8A89-0BE0A182800E}"/>
              </a:ext>
            </a:extLst>
          </p:cNvPr>
          <p:cNvSpPr txBox="1">
            <a:spLocks/>
          </p:cNvSpPr>
          <p:nvPr/>
        </p:nvSpPr>
        <p:spPr>
          <a:xfrm>
            <a:off x="5391206" y="4438650"/>
            <a:ext cx="6800794" cy="911008"/>
          </a:xfrm>
          <a:prstGeom prst="rect">
            <a:avLst/>
          </a:prstGeom>
          <a:solidFill>
            <a:srgbClr val="FFFFFF">
              <a:alpha val="7843"/>
            </a:srgbClr>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1219170" rtl="0" eaLnBrk="1" latinLnBrk="0" hangingPunct="1">
              <a:spcBef>
                <a:spcPct val="0"/>
              </a:spcBef>
              <a:buNone/>
              <a:defRPr sz="2667" b="1" kern="1200">
                <a:solidFill>
                  <a:schemeClr val="tx1"/>
                </a:solidFill>
                <a:latin typeface="Arial" pitchFamily="34" charset="0"/>
                <a:ea typeface="+mj-ea"/>
                <a:cs typeface="Arial" pitchFamily="34" charset="0"/>
              </a:defRPr>
            </a:lvl1pPr>
          </a:lstStyle>
          <a:p>
            <a:pPr algn="ctr"/>
            <a:r>
              <a:rPr lang="es-PE" sz="4000" dirty="0">
                <a:solidFill>
                  <a:schemeClr val="bg1"/>
                </a:solidFill>
                <a:effectLst>
                  <a:outerShdw blurRad="38100" dist="38100" dir="2700000" algn="tl">
                    <a:srgbClr val="000000">
                      <a:alpha val="43137"/>
                    </a:srgbClr>
                  </a:outerShdw>
                </a:effectLst>
                <a:latin typeface="Baskerville Old Face" panose="02020602080505020303" pitchFamily="18" charset="0"/>
              </a:rPr>
              <a:t>Gracias por su atención</a:t>
            </a:r>
          </a:p>
        </p:txBody>
      </p:sp>
      <p:pic>
        <p:nvPicPr>
          <p:cNvPr id="11" name="Picture 8">
            <a:extLst>
              <a:ext uri="{FF2B5EF4-FFF2-40B4-BE49-F238E27FC236}">
                <a16:creationId xmlns:a16="http://schemas.microsoft.com/office/drawing/2014/main" id="{17410258-CA7E-4070-ABDD-2ADCFAFE0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1372" y="225425"/>
            <a:ext cx="8469255" cy="623886"/>
          </a:xfrm>
          <a:prstGeom prst="rect">
            <a:avLst/>
          </a:prstGeom>
        </p:spPr>
      </p:pic>
      <p:sp>
        <p:nvSpPr>
          <p:cNvPr id="12" name="Título 1">
            <a:extLst>
              <a:ext uri="{FF2B5EF4-FFF2-40B4-BE49-F238E27FC236}">
                <a16:creationId xmlns:a16="http://schemas.microsoft.com/office/drawing/2014/main" id="{9D7BAC10-9AD5-4731-A053-6981A2AC5F9B}"/>
              </a:ext>
            </a:extLst>
          </p:cNvPr>
          <p:cNvSpPr txBox="1">
            <a:spLocks/>
          </p:cNvSpPr>
          <p:nvPr/>
        </p:nvSpPr>
        <p:spPr>
          <a:xfrm>
            <a:off x="0" y="5484588"/>
            <a:ext cx="12192000" cy="1373412"/>
          </a:xfrm>
          <a:prstGeom prst="rect">
            <a:avLst/>
          </a:prstGeom>
          <a:solidFill>
            <a:schemeClr val="bg1">
              <a:lumMod val="85000"/>
              <a:alpha val="60000"/>
            </a:schemeClr>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endParaRPr lang="es-PE" b="1" dirty="0">
              <a:cs typeface="Arial" panose="020B0604020202020204" pitchFamily="34" charset="0"/>
            </a:endParaRPr>
          </a:p>
        </p:txBody>
      </p:sp>
      <p:sp>
        <p:nvSpPr>
          <p:cNvPr id="7" name="CuadroTexto 6">
            <a:extLst>
              <a:ext uri="{FF2B5EF4-FFF2-40B4-BE49-F238E27FC236}">
                <a16:creationId xmlns:a16="http://schemas.microsoft.com/office/drawing/2014/main" id="{1BCA0E56-6C90-4A45-B2B2-FF97966E175B}"/>
              </a:ext>
            </a:extLst>
          </p:cNvPr>
          <p:cNvSpPr txBox="1"/>
          <p:nvPr/>
        </p:nvSpPr>
        <p:spPr>
          <a:xfrm>
            <a:off x="158468" y="5723893"/>
            <a:ext cx="3994432" cy="707886"/>
          </a:xfrm>
          <a:prstGeom prst="rect">
            <a:avLst/>
          </a:prstGeom>
          <a:noFill/>
        </p:spPr>
        <p:txBody>
          <a:bodyPr wrap="square" rtlCol="0">
            <a:spAutoFit/>
          </a:bodyPr>
          <a:lstStyle/>
          <a:p>
            <a:r>
              <a:rPr lang="es-PE" sz="2000" b="1" dirty="0"/>
              <a:t>Ing. Wilfredo Rodríguez</a:t>
            </a:r>
          </a:p>
          <a:p>
            <a:r>
              <a:rPr lang="es-PE" sz="2000" b="1" dirty="0"/>
              <a:t>EBM </a:t>
            </a:r>
            <a:r>
              <a:rPr lang="es-PE" sz="2000" b="1" dirty="0" err="1"/>
              <a:t>Tencate</a:t>
            </a:r>
            <a:r>
              <a:rPr lang="es-PE" sz="2000" b="1" dirty="0"/>
              <a:t> </a:t>
            </a:r>
            <a:r>
              <a:rPr lang="es-PE" sz="2000" b="1" dirty="0" err="1"/>
              <a:t>Geosynthetics</a:t>
            </a:r>
            <a:endParaRPr lang="es-PE" sz="2000" b="1" dirty="0"/>
          </a:p>
        </p:txBody>
      </p:sp>
      <p:sp>
        <p:nvSpPr>
          <p:cNvPr id="9" name="CuadroTexto 8">
            <a:extLst>
              <a:ext uri="{FF2B5EF4-FFF2-40B4-BE49-F238E27FC236}">
                <a16:creationId xmlns:a16="http://schemas.microsoft.com/office/drawing/2014/main" id="{E683756C-AC08-4FFD-B9D7-2120F4BF70A7}"/>
              </a:ext>
            </a:extLst>
          </p:cNvPr>
          <p:cNvSpPr txBox="1"/>
          <p:nvPr/>
        </p:nvSpPr>
        <p:spPr>
          <a:xfrm>
            <a:off x="8786191" y="5754448"/>
            <a:ext cx="3405810" cy="707886"/>
          </a:xfrm>
          <a:prstGeom prst="rect">
            <a:avLst/>
          </a:prstGeom>
          <a:noFill/>
        </p:spPr>
        <p:txBody>
          <a:bodyPr wrap="square" rtlCol="0">
            <a:spAutoFit/>
          </a:bodyPr>
          <a:lstStyle/>
          <a:p>
            <a:r>
              <a:rPr lang="es-PE" sz="2000" b="1" dirty="0"/>
              <a:t>Ing. Juan Pablo Broissin</a:t>
            </a:r>
          </a:p>
          <a:p>
            <a:r>
              <a:rPr lang="es-PE" sz="2000" b="1" dirty="0"/>
              <a:t>CD </a:t>
            </a:r>
            <a:r>
              <a:rPr lang="es-PE" sz="2000" b="1" dirty="0" err="1"/>
              <a:t>Tencate</a:t>
            </a:r>
            <a:r>
              <a:rPr lang="es-PE" sz="2000" b="1" dirty="0"/>
              <a:t> </a:t>
            </a:r>
            <a:r>
              <a:rPr lang="es-PE" sz="2000" b="1" dirty="0" err="1"/>
              <a:t>Geosynthetics</a:t>
            </a:r>
            <a:endParaRPr lang="es-PE" sz="2000" b="1" dirty="0"/>
          </a:p>
        </p:txBody>
      </p:sp>
    </p:spTree>
    <p:extLst>
      <p:ext uri="{BB962C8B-B14F-4D97-AF65-F5344CB8AC3E}">
        <p14:creationId xmlns:p14="http://schemas.microsoft.com/office/powerpoint/2010/main" val="235784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Metodologías de Diseño</a:t>
            </a:r>
          </a:p>
        </p:txBody>
      </p:sp>
      <p:sp>
        <p:nvSpPr>
          <p:cNvPr id="10" name="Marcador de contenido 3">
            <a:extLst>
              <a:ext uri="{FF2B5EF4-FFF2-40B4-BE49-F238E27FC236}">
                <a16:creationId xmlns:a16="http://schemas.microsoft.com/office/drawing/2014/main" id="{9926A423-98E5-4EA3-B1BC-8387156F1D89}"/>
              </a:ext>
            </a:extLst>
          </p:cNvPr>
          <p:cNvSpPr>
            <a:spLocks noGrp="1"/>
          </p:cNvSpPr>
          <p:nvPr>
            <p:ph idx="1"/>
          </p:nvPr>
        </p:nvSpPr>
        <p:spPr>
          <a:xfrm>
            <a:off x="838200" y="1039812"/>
            <a:ext cx="10515600" cy="5137151"/>
          </a:xfrm>
        </p:spPr>
        <p:txBody>
          <a:bodyPr/>
          <a:lstStyle/>
          <a:p>
            <a:r>
              <a:rPr lang="es-MX" dirty="0"/>
              <a:t>El cliente le dice que quiere un coche que funcione a 60 km/h.</a:t>
            </a:r>
          </a:p>
          <a:p>
            <a:endParaRPr lang="es-MX" dirty="0"/>
          </a:p>
        </p:txBody>
      </p:sp>
      <p:pic>
        <p:nvPicPr>
          <p:cNvPr id="11" name="Imagen 10" descr="Imagen digital de un coche amarillo&#10;&#10;Descripción generada automáticamente">
            <a:extLst>
              <a:ext uri="{FF2B5EF4-FFF2-40B4-BE49-F238E27FC236}">
                <a16:creationId xmlns:a16="http://schemas.microsoft.com/office/drawing/2014/main" id="{21E54C5F-C3F7-49BA-A046-E0EAE899AE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4768" y="2772435"/>
            <a:ext cx="4475159" cy="2046453"/>
          </a:xfrm>
          <a:prstGeom prst="rect">
            <a:avLst/>
          </a:prstGeom>
        </p:spPr>
      </p:pic>
      <p:sp>
        <p:nvSpPr>
          <p:cNvPr id="12" name="Rectángulo 11">
            <a:extLst>
              <a:ext uri="{FF2B5EF4-FFF2-40B4-BE49-F238E27FC236}">
                <a16:creationId xmlns:a16="http://schemas.microsoft.com/office/drawing/2014/main" id="{1B4B5664-D1D1-4FAE-BED7-EF1FA420F031}"/>
              </a:ext>
            </a:extLst>
          </p:cNvPr>
          <p:cNvSpPr/>
          <p:nvPr/>
        </p:nvSpPr>
        <p:spPr>
          <a:xfrm>
            <a:off x="5499927" y="1966621"/>
            <a:ext cx="6096000" cy="384720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0000"/>
                </a:solidFill>
                <a:effectLst/>
                <a:uLnTx/>
                <a:uFillTx/>
                <a:latin typeface="Segoe UI" panose="020B0502040204020203" pitchFamily="34" charset="0"/>
                <a:ea typeface="Calibri" panose="020F0502020204030204" pitchFamily="34" charset="0"/>
                <a:cs typeface="+mn-cs"/>
              </a:rPr>
              <a:t>LRFD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2866"/>
                </a:solidFill>
                <a:effectLst/>
                <a:uLnTx/>
                <a:uFillTx/>
                <a:latin typeface="Arial"/>
                <a:ea typeface="+mn-ea"/>
                <a:cs typeface="+mn-cs"/>
              </a:rPr>
              <a:t>Usted proporciona una mayor velocidad. 60 km/h será la velocidad máxima normal en la mayoría de los días.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2866"/>
                </a:solidFill>
                <a:effectLst/>
                <a:uLnTx/>
                <a:uFillTx/>
                <a:latin typeface="Arial"/>
                <a:ea typeface="+mn-ea"/>
                <a:cs typeface="+mn-cs"/>
              </a:rPr>
              <a:t>Usted anticipa que el coche se utilizará para correr quizás en una emergencia y ser conducido a mayor velocidad.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00286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2866"/>
                </a:solidFill>
                <a:effectLst/>
                <a:uLnTx/>
                <a:uFillTx/>
                <a:latin typeface="Arial"/>
                <a:ea typeface="+mn-ea"/>
                <a:cs typeface="+mn-cs"/>
              </a:rPr>
              <a:t>Debe hacer un coche que puede funcionar a 100 km/h, antes de que se descomponga, pero el suministro de combustible se corta a 90 km/h y no a 60 km/h (ASD)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00286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2866"/>
                </a:solidFill>
                <a:effectLst/>
                <a:uLnTx/>
                <a:uFillTx/>
                <a:latin typeface="Arial"/>
                <a:ea typeface="+mn-ea"/>
                <a:cs typeface="+mn-cs"/>
              </a:rPr>
              <a:t>el coche proporciona capacidad adicional para estas raras ocasiones a costa de reducir el margen de seguridad durante estas emergencias  </a:t>
            </a:r>
            <a:endParaRPr kumimoji="0" lang="es-MX" sz="2800" b="1" i="0" u="none" strike="noStrike" kern="1200" cap="none" spc="0" normalizeH="0" baseline="0" noProof="0" dirty="0">
              <a:ln>
                <a:noFill/>
              </a:ln>
              <a:solidFill>
                <a:srgbClr val="FF0000"/>
              </a:solidFill>
              <a:effectLst/>
              <a:uLnTx/>
              <a:uFillTx/>
              <a:latin typeface="Segoe UI" panose="020B0502040204020203" pitchFamily="34" charset="0"/>
              <a:ea typeface="Calibri" panose="020F0502020204030204" pitchFamily="34" charset="0"/>
              <a:cs typeface="+mn-cs"/>
            </a:endParaRPr>
          </a:p>
        </p:txBody>
      </p:sp>
      <p:sp>
        <p:nvSpPr>
          <p:cNvPr id="13" name="Rectángulo 12">
            <a:extLst>
              <a:ext uri="{FF2B5EF4-FFF2-40B4-BE49-F238E27FC236}">
                <a16:creationId xmlns:a16="http://schemas.microsoft.com/office/drawing/2014/main" id="{C7F9DA96-C5C5-4352-9717-5F1A005EBAB1}"/>
              </a:ext>
            </a:extLst>
          </p:cNvPr>
          <p:cNvSpPr/>
          <p:nvPr/>
        </p:nvSpPr>
        <p:spPr>
          <a:xfrm>
            <a:off x="6434137" y="2037326"/>
            <a:ext cx="4680127" cy="369332"/>
          </a:xfrm>
          <a:prstGeom prst="rect">
            <a:avLst/>
          </a:prstGeom>
        </p:spPr>
        <p:txBody>
          <a:bodyPr wrap="none">
            <a:spAutoFit/>
          </a:bodyPr>
          <a:lstStyle/>
          <a:p>
            <a:r>
              <a:rPr lang="es-MX" dirty="0"/>
              <a:t>LRFD ( Diseño por Factor de Carga y Resistencia)</a:t>
            </a:r>
          </a:p>
        </p:txBody>
      </p:sp>
    </p:spTree>
    <p:extLst>
      <p:ext uri="{BB962C8B-B14F-4D97-AF65-F5344CB8AC3E}">
        <p14:creationId xmlns:p14="http://schemas.microsoft.com/office/powerpoint/2010/main" val="257722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fade">
                                      <p:cBhvr>
                                        <p:cTn id="20" dur="500"/>
                                        <p:tgtEl>
                                          <p:spTgt spid="1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fade">
                                      <p:cBhvr>
                                        <p:cTn id="25"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LRFD</a:t>
            </a:r>
          </a:p>
        </p:txBody>
      </p:sp>
      <p:sp>
        <p:nvSpPr>
          <p:cNvPr id="10" name="2 Marcador de contenido">
            <a:extLst>
              <a:ext uri="{FF2B5EF4-FFF2-40B4-BE49-F238E27FC236}">
                <a16:creationId xmlns:a16="http://schemas.microsoft.com/office/drawing/2014/main" id="{494F4A81-0908-4192-A897-999E42476C37}"/>
              </a:ext>
            </a:extLst>
          </p:cNvPr>
          <p:cNvSpPr txBox="1">
            <a:spLocks/>
          </p:cNvSpPr>
          <p:nvPr/>
        </p:nvSpPr>
        <p:spPr>
          <a:xfrm>
            <a:off x="1563688" y="1399182"/>
            <a:ext cx="8607425" cy="4891087"/>
          </a:xfrm>
          <a:prstGeom prst="rect">
            <a:avLst/>
          </a:prstGeom>
        </p:spPr>
        <p:txBody>
          <a:bodyPr vert="horz" lIns="91440" tIns="45720" rIns="91440" bIns="45720" rtlCol="0">
            <a:normAutofit/>
          </a:bodyPr>
          <a:lstStyle>
            <a:lvl1pPr marL="402157" indent="-402157" algn="l" defTabSz="1219170" rtl="0" eaLnBrk="1" latinLnBrk="0" hangingPunct="1">
              <a:lnSpc>
                <a:spcPct val="150000"/>
              </a:lnSpc>
              <a:spcBef>
                <a:spcPts val="800"/>
              </a:spcBef>
              <a:spcAft>
                <a:spcPts val="800"/>
              </a:spcAft>
              <a:buClr>
                <a:srgbClr val="A09587"/>
              </a:buClr>
              <a:buFont typeface="Arial" pitchFamily="34" charset="0"/>
              <a:buChar char="•"/>
              <a:defRPr sz="2400" kern="1200">
                <a:solidFill>
                  <a:schemeClr val="tx1"/>
                </a:solidFill>
                <a:latin typeface="Arial" pitchFamily="34" charset="0"/>
                <a:ea typeface="+mn-ea"/>
                <a:cs typeface="Arial" pitchFamily="34" charset="0"/>
              </a:defRPr>
            </a:lvl1pPr>
            <a:lvl2pPr marL="671983" indent="-287993" algn="l" defTabSz="1219170" rtl="0" eaLnBrk="1" latinLnBrk="0" hangingPunct="1">
              <a:lnSpc>
                <a:spcPct val="150000"/>
              </a:lnSpc>
              <a:spcBef>
                <a:spcPct val="0"/>
              </a:spcBef>
              <a:spcAft>
                <a:spcPts val="400"/>
              </a:spcAft>
              <a:buClr>
                <a:srgbClr val="A09587"/>
              </a:buClr>
              <a:buFont typeface="Arial" pitchFamily="34" charset="0"/>
              <a:buChar char="•"/>
              <a:defRPr sz="2133" kern="1200">
                <a:solidFill>
                  <a:schemeClr val="tx1"/>
                </a:solidFill>
                <a:latin typeface="Arial" pitchFamily="34" charset="0"/>
                <a:ea typeface="+mn-ea"/>
                <a:cs typeface="Arial" pitchFamily="34" charset="0"/>
              </a:defRPr>
            </a:lvl2pPr>
            <a:lvl3pPr marL="1343966" indent="-287993" algn="l" defTabSz="1219170" rtl="0" eaLnBrk="1" latinLnBrk="0" hangingPunct="1">
              <a:lnSpc>
                <a:spcPct val="150000"/>
              </a:lnSpc>
              <a:spcBef>
                <a:spcPct val="0"/>
              </a:spcBef>
              <a:spcAft>
                <a:spcPts val="400"/>
              </a:spcAft>
              <a:buClr>
                <a:srgbClr val="A09587"/>
              </a:buClr>
              <a:buFont typeface="Arial" pitchFamily="34" charset="0"/>
              <a:buChar char="•"/>
              <a:defRPr sz="1867" kern="1200">
                <a:solidFill>
                  <a:schemeClr val="tx1"/>
                </a:solidFill>
                <a:latin typeface="Arial" pitchFamily="34" charset="0"/>
                <a:ea typeface="+mn-ea"/>
                <a:cs typeface="Arial" pitchFamily="34" charset="0"/>
              </a:defRPr>
            </a:lvl3pPr>
            <a:lvl4pPr marL="2015950" indent="-287993" algn="l" defTabSz="1219170" rtl="0" eaLnBrk="1" latinLnBrk="0" hangingPunct="1">
              <a:lnSpc>
                <a:spcPct val="150000"/>
              </a:lnSpc>
              <a:spcBef>
                <a:spcPct val="0"/>
              </a:spcBef>
              <a:spcAft>
                <a:spcPts val="400"/>
              </a:spcAft>
              <a:buClr>
                <a:srgbClr val="A09587"/>
              </a:buClr>
              <a:buFont typeface="Arial" pitchFamily="34" charset="0"/>
              <a:buChar char="•"/>
              <a:defRPr sz="1600" kern="1200">
                <a:solidFill>
                  <a:schemeClr val="tx1"/>
                </a:solidFill>
                <a:latin typeface="Arial" pitchFamily="34" charset="0"/>
                <a:ea typeface="+mn-ea"/>
                <a:cs typeface="Arial" pitchFamily="34" charset="0"/>
              </a:defRPr>
            </a:lvl4pPr>
            <a:lvl5pPr marL="2783930" indent="-287993" algn="l" defTabSz="1219170" rtl="0" eaLnBrk="1" latinLnBrk="0" hangingPunct="1">
              <a:lnSpc>
                <a:spcPct val="150000"/>
              </a:lnSpc>
              <a:spcBef>
                <a:spcPct val="0"/>
              </a:spcBef>
              <a:spcAft>
                <a:spcPts val="400"/>
              </a:spcAft>
              <a:buClr>
                <a:srgbClr val="A09587"/>
              </a:buClr>
              <a:buFont typeface="Arial" pitchFamily="34" charset="0"/>
              <a:buChar char="•"/>
              <a:defRPr sz="1600"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a:lnSpc>
                <a:spcPct val="110000"/>
              </a:lnSpc>
              <a:spcAft>
                <a:spcPts val="0"/>
              </a:spcAft>
              <a:defRPr/>
            </a:pPr>
            <a:r>
              <a:rPr lang="es-MX" sz="2200" dirty="0">
                <a:latin typeface="Adobe Devanagari" panose="02040503050201020203"/>
              </a:rPr>
              <a:t>En LRFD existen tres estados límites que representan los distintos criterios de comportamiento:</a:t>
            </a:r>
          </a:p>
          <a:p>
            <a:pPr algn="just">
              <a:lnSpc>
                <a:spcPct val="110000"/>
              </a:lnSpc>
              <a:spcAft>
                <a:spcPts val="0"/>
              </a:spcAft>
              <a:defRPr/>
            </a:pPr>
            <a:endParaRPr lang="es-MX" sz="2200" dirty="0">
              <a:latin typeface="Adobe Devanagari" panose="02040503050201020203"/>
            </a:endParaRPr>
          </a:p>
          <a:p>
            <a:pPr marL="457200" indent="-457200" algn="just">
              <a:lnSpc>
                <a:spcPct val="110000"/>
              </a:lnSpc>
              <a:spcAft>
                <a:spcPts val="0"/>
              </a:spcAft>
              <a:buFont typeface="+mj-lt"/>
              <a:buAutoNum type="arabicPeriod"/>
              <a:defRPr/>
            </a:pPr>
            <a:r>
              <a:rPr lang="es-MX" sz="2200" dirty="0">
                <a:latin typeface="Adobe Devanagari" panose="02040503050201020203"/>
              </a:rPr>
              <a:t>Estado Límite de Rotura.</a:t>
            </a:r>
          </a:p>
          <a:p>
            <a:pPr marL="457200" indent="-457200" algn="just">
              <a:lnSpc>
                <a:spcPct val="110000"/>
              </a:lnSpc>
              <a:spcAft>
                <a:spcPts val="0"/>
              </a:spcAft>
              <a:buFont typeface="+mj-lt"/>
              <a:buAutoNum type="arabicPeriod"/>
              <a:defRPr/>
            </a:pPr>
            <a:endParaRPr lang="es-MX" sz="2200" dirty="0">
              <a:latin typeface="Adobe Devanagari" panose="02040503050201020203"/>
            </a:endParaRPr>
          </a:p>
          <a:p>
            <a:pPr marL="457200" indent="-457200" algn="just">
              <a:lnSpc>
                <a:spcPct val="110000"/>
              </a:lnSpc>
              <a:spcAft>
                <a:spcPts val="0"/>
              </a:spcAft>
              <a:buFont typeface="+mj-lt"/>
              <a:buAutoNum type="arabicPeriod"/>
              <a:defRPr/>
            </a:pPr>
            <a:r>
              <a:rPr lang="es-MX" sz="2200" dirty="0">
                <a:latin typeface="Adobe Devanagari" panose="02040503050201020203"/>
              </a:rPr>
              <a:t>Estado Límite de Servicio.</a:t>
            </a:r>
          </a:p>
          <a:p>
            <a:pPr marL="457200" indent="-457200" algn="just">
              <a:lnSpc>
                <a:spcPct val="110000"/>
              </a:lnSpc>
              <a:spcAft>
                <a:spcPts val="0"/>
              </a:spcAft>
              <a:buFont typeface="+mj-lt"/>
              <a:buAutoNum type="arabicPeriod"/>
              <a:defRPr/>
            </a:pPr>
            <a:endParaRPr lang="es-MX" sz="2200" dirty="0">
              <a:latin typeface="Adobe Devanagari" panose="02040503050201020203"/>
            </a:endParaRPr>
          </a:p>
          <a:p>
            <a:pPr marL="457200" indent="-457200" algn="just">
              <a:lnSpc>
                <a:spcPct val="110000"/>
              </a:lnSpc>
              <a:spcAft>
                <a:spcPts val="0"/>
              </a:spcAft>
              <a:buFont typeface="+mj-lt"/>
              <a:buAutoNum type="arabicPeriod"/>
              <a:defRPr/>
            </a:pPr>
            <a:r>
              <a:rPr lang="es-MX" sz="2200" dirty="0">
                <a:latin typeface="Adobe Devanagari" panose="02040503050201020203"/>
              </a:rPr>
              <a:t>Estado Límite de Evento Extremo.</a:t>
            </a:r>
          </a:p>
          <a:p>
            <a:pPr marL="0" indent="0" algn="just">
              <a:spcAft>
                <a:spcPts val="0"/>
              </a:spcAft>
              <a:buFont typeface="Arial" pitchFamily="34" charset="0"/>
              <a:buNone/>
              <a:defRPr/>
            </a:pPr>
            <a:endParaRPr lang="es-MX" dirty="0">
              <a:latin typeface="Adobe Devanagari" panose="02040503050201020203"/>
            </a:endParaRPr>
          </a:p>
        </p:txBody>
      </p:sp>
    </p:spTree>
    <p:extLst>
      <p:ext uri="{BB962C8B-B14F-4D97-AF65-F5344CB8AC3E}">
        <p14:creationId xmlns:p14="http://schemas.microsoft.com/office/powerpoint/2010/main" val="113531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LRFD</a:t>
            </a:r>
          </a:p>
        </p:txBody>
      </p:sp>
      <p:sp>
        <p:nvSpPr>
          <p:cNvPr id="10" name="2 Marcador de contenido">
            <a:extLst>
              <a:ext uri="{FF2B5EF4-FFF2-40B4-BE49-F238E27FC236}">
                <a16:creationId xmlns:a16="http://schemas.microsoft.com/office/drawing/2014/main" id="{494F4A81-0908-4192-A897-999E42476C37}"/>
              </a:ext>
            </a:extLst>
          </p:cNvPr>
          <p:cNvSpPr txBox="1">
            <a:spLocks/>
          </p:cNvSpPr>
          <p:nvPr/>
        </p:nvSpPr>
        <p:spPr>
          <a:xfrm>
            <a:off x="1563688" y="1399182"/>
            <a:ext cx="8607425" cy="4891087"/>
          </a:xfrm>
          <a:prstGeom prst="rect">
            <a:avLst/>
          </a:prstGeom>
        </p:spPr>
        <p:txBody>
          <a:bodyPr vert="horz" lIns="91440" tIns="45720" rIns="91440" bIns="45720" rtlCol="0">
            <a:normAutofit/>
          </a:bodyPr>
          <a:lstStyle>
            <a:lvl1pPr marL="402157" indent="-402157" algn="l" defTabSz="1219170" rtl="0" eaLnBrk="1" latinLnBrk="0" hangingPunct="1">
              <a:lnSpc>
                <a:spcPct val="150000"/>
              </a:lnSpc>
              <a:spcBef>
                <a:spcPts val="800"/>
              </a:spcBef>
              <a:spcAft>
                <a:spcPts val="800"/>
              </a:spcAft>
              <a:buClr>
                <a:srgbClr val="A09587"/>
              </a:buClr>
              <a:buFont typeface="Arial" pitchFamily="34" charset="0"/>
              <a:buChar char="•"/>
              <a:defRPr sz="2400" kern="1200">
                <a:solidFill>
                  <a:schemeClr val="tx1"/>
                </a:solidFill>
                <a:latin typeface="Arial" pitchFamily="34" charset="0"/>
                <a:ea typeface="+mn-ea"/>
                <a:cs typeface="Arial" pitchFamily="34" charset="0"/>
              </a:defRPr>
            </a:lvl1pPr>
            <a:lvl2pPr marL="671983" indent="-287993" algn="l" defTabSz="1219170" rtl="0" eaLnBrk="1" latinLnBrk="0" hangingPunct="1">
              <a:lnSpc>
                <a:spcPct val="150000"/>
              </a:lnSpc>
              <a:spcBef>
                <a:spcPct val="0"/>
              </a:spcBef>
              <a:spcAft>
                <a:spcPts val="400"/>
              </a:spcAft>
              <a:buClr>
                <a:srgbClr val="A09587"/>
              </a:buClr>
              <a:buFont typeface="Arial" pitchFamily="34" charset="0"/>
              <a:buChar char="•"/>
              <a:defRPr sz="2133" kern="1200">
                <a:solidFill>
                  <a:schemeClr val="tx1"/>
                </a:solidFill>
                <a:latin typeface="Arial" pitchFamily="34" charset="0"/>
                <a:ea typeface="+mn-ea"/>
                <a:cs typeface="Arial" pitchFamily="34" charset="0"/>
              </a:defRPr>
            </a:lvl2pPr>
            <a:lvl3pPr marL="1343966" indent="-287993" algn="l" defTabSz="1219170" rtl="0" eaLnBrk="1" latinLnBrk="0" hangingPunct="1">
              <a:lnSpc>
                <a:spcPct val="150000"/>
              </a:lnSpc>
              <a:spcBef>
                <a:spcPct val="0"/>
              </a:spcBef>
              <a:spcAft>
                <a:spcPts val="400"/>
              </a:spcAft>
              <a:buClr>
                <a:srgbClr val="A09587"/>
              </a:buClr>
              <a:buFont typeface="Arial" pitchFamily="34" charset="0"/>
              <a:buChar char="•"/>
              <a:defRPr sz="1867" kern="1200">
                <a:solidFill>
                  <a:schemeClr val="tx1"/>
                </a:solidFill>
                <a:latin typeface="Arial" pitchFamily="34" charset="0"/>
                <a:ea typeface="+mn-ea"/>
                <a:cs typeface="Arial" pitchFamily="34" charset="0"/>
              </a:defRPr>
            </a:lvl3pPr>
            <a:lvl4pPr marL="2015950" indent="-287993" algn="l" defTabSz="1219170" rtl="0" eaLnBrk="1" latinLnBrk="0" hangingPunct="1">
              <a:lnSpc>
                <a:spcPct val="150000"/>
              </a:lnSpc>
              <a:spcBef>
                <a:spcPct val="0"/>
              </a:spcBef>
              <a:spcAft>
                <a:spcPts val="400"/>
              </a:spcAft>
              <a:buClr>
                <a:srgbClr val="A09587"/>
              </a:buClr>
              <a:buFont typeface="Arial" pitchFamily="34" charset="0"/>
              <a:buChar char="•"/>
              <a:defRPr sz="1600" kern="1200">
                <a:solidFill>
                  <a:schemeClr val="tx1"/>
                </a:solidFill>
                <a:latin typeface="Arial" pitchFamily="34" charset="0"/>
                <a:ea typeface="+mn-ea"/>
                <a:cs typeface="Arial" pitchFamily="34" charset="0"/>
              </a:defRPr>
            </a:lvl4pPr>
            <a:lvl5pPr marL="2783930" indent="-287993" algn="l" defTabSz="1219170" rtl="0" eaLnBrk="1" latinLnBrk="0" hangingPunct="1">
              <a:lnSpc>
                <a:spcPct val="150000"/>
              </a:lnSpc>
              <a:spcBef>
                <a:spcPct val="0"/>
              </a:spcBef>
              <a:spcAft>
                <a:spcPts val="400"/>
              </a:spcAft>
              <a:buClr>
                <a:srgbClr val="A09587"/>
              </a:buClr>
              <a:buFont typeface="Arial" pitchFamily="34" charset="0"/>
              <a:buChar char="•"/>
              <a:defRPr sz="1600"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a:lnSpc>
                <a:spcPct val="110000"/>
              </a:lnSpc>
              <a:spcAft>
                <a:spcPts val="0"/>
              </a:spcAft>
              <a:defRPr/>
            </a:pPr>
            <a:r>
              <a:rPr lang="es-MX" sz="2200" dirty="0">
                <a:latin typeface="Adobe Devanagari" panose="02040503050201020203"/>
              </a:rPr>
              <a:t>En LRFD existen tres estados límites que representan los distintos criterios de comportamiento:</a:t>
            </a:r>
          </a:p>
          <a:p>
            <a:pPr algn="just">
              <a:lnSpc>
                <a:spcPct val="110000"/>
              </a:lnSpc>
              <a:spcAft>
                <a:spcPts val="0"/>
              </a:spcAft>
              <a:defRPr/>
            </a:pPr>
            <a:endParaRPr lang="es-MX" sz="2200" dirty="0">
              <a:latin typeface="Adobe Devanagari" panose="02040503050201020203"/>
            </a:endParaRPr>
          </a:p>
          <a:p>
            <a:pPr marL="457200" indent="-457200" algn="just">
              <a:lnSpc>
                <a:spcPct val="110000"/>
              </a:lnSpc>
              <a:spcAft>
                <a:spcPts val="0"/>
              </a:spcAft>
              <a:buFont typeface="+mj-lt"/>
              <a:buAutoNum type="arabicPeriod"/>
              <a:defRPr/>
            </a:pPr>
            <a:r>
              <a:rPr lang="es-MX" sz="2200" dirty="0">
                <a:latin typeface="Adobe Devanagari" panose="02040503050201020203"/>
              </a:rPr>
              <a:t>Estado Límite de Rotura.</a:t>
            </a:r>
          </a:p>
          <a:p>
            <a:pPr marL="457200" indent="-457200" algn="just">
              <a:lnSpc>
                <a:spcPct val="110000"/>
              </a:lnSpc>
              <a:spcAft>
                <a:spcPts val="0"/>
              </a:spcAft>
              <a:buFont typeface="+mj-lt"/>
              <a:buAutoNum type="arabicPeriod"/>
              <a:defRPr/>
            </a:pPr>
            <a:endParaRPr lang="es-MX" sz="2200" dirty="0">
              <a:latin typeface="Adobe Devanagari" panose="02040503050201020203"/>
            </a:endParaRPr>
          </a:p>
          <a:p>
            <a:pPr marL="457200" indent="-457200" algn="just">
              <a:lnSpc>
                <a:spcPct val="110000"/>
              </a:lnSpc>
              <a:spcAft>
                <a:spcPts val="0"/>
              </a:spcAft>
              <a:buFont typeface="+mj-lt"/>
              <a:buAutoNum type="arabicPeriod"/>
              <a:defRPr/>
            </a:pPr>
            <a:r>
              <a:rPr lang="es-MX" sz="2200" dirty="0">
                <a:latin typeface="Adobe Devanagari" panose="02040503050201020203"/>
              </a:rPr>
              <a:t>Estado Límite de Servicio.</a:t>
            </a:r>
          </a:p>
          <a:p>
            <a:pPr marL="457200" indent="-457200" algn="just">
              <a:lnSpc>
                <a:spcPct val="110000"/>
              </a:lnSpc>
              <a:spcAft>
                <a:spcPts val="0"/>
              </a:spcAft>
              <a:buFont typeface="+mj-lt"/>
              <a:buAutoNum type="arabicPeriod"/>
              <a:defRPr/>
            </a:pPr>
            <a:endParaRPr lang="es-MX" sz="2200" dirty="0">
              <a:latin typeface="Adobe Devanagari" panose="02040503050201020203"/>
            </a:endParaRPr>
          </a:p>
          <a:p>
            <a:pPr marL="457200" indent="-457200" algn="just">
              <a:lnSpc>
                <a:spcPct val="110000"/>
              </a:lnSpc>
              <a:spcAft>
                <a:spcPts val="0"/>
              </a:spcAft>
              <a:buFont typeface="+mj-lt"/>
              <a:buAutoNum type="arabicPeriod"/>
              <a:defRPr/>
            </a:pPr>
            <a:r>
              <a:rPr lang="es-MX" sz="2200" dirty="0">
                <a:latin typeface="Adobe Devanagari" panose="02040503050201020203"/>
              </a:rPr>
              <a:t>Estado Límite de Evento Extremo.</a:t>
            </a:r>
          </a:p>
          <a:p>
            <a:pPr marL="0" indent="0" algn="just">
              <a:spcAft>
                <a:spcPts val="0"/>
              </a:spcAft>
              <a:buFont typeface="Arial" pitchFamily="34" charset="0"/>
              <a:buNone/>
              <a:defRPr/>
            </a:pPr>
            <a:endParaRPr lang="es-MX" dirty="0">
              <a:latin typeface="Adobe Devanagari" panose="02040503050201020203"/>
            </a:endParaRPr>
          </a:p>
        </p:txBody>
      </p:sp>
    </p:spTree>
    <p:extLst>
      <p:ext uri="{BB962C8B-B14F-4D97-AF65-F5344CB8AC3E}">
        <p14:creationId xmlns:p14="http://schemas.microsoft.com/office/powerpoint/2010/main" val="7077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Paramento Frontal</a:t>
            </a:r>
          </a:p>
        </p:txBody>
      </p:sp>
      <p:pic>
        <p:nvPicPr>
          <p:cNvPr id="6" name="Imagen 5">
            <a:extLst>
              <a:ext uri="{FF2B5EF4-FFF2-40B4-BE49-F238E27FC236}">
                <a16:creationId xmlns:a16="http://schemas.microsoft.com/office/drawing/2014/main" id="{E38B8696-4A78-4A92-948A-A27533852FD1}"/>
              </a:ext>
            </a:extLst>
          </p:cNvPr>
          <p:cNvPicPr>
            <a:picLocks noChangeAspect="1"/>
          </p:cNvPicPr>
          <p:nvPr/>
        </p:nvPicPr>
        <p:blipFill>
          <a:blip r:embed="rId2"/>
          <a:stretch>
            <a:fillRect/>
          </a:stretch>
        </p:blipFill>
        <p:spPr>
          <a:xfrm>
            <a:off x="198590" y="2506227"/>
            <a:ext cx="3946647" cy="2330258"/>
          </a:xfrm>
          <a:prstGeom prst="rect">
            <a:avLst/>
          </a:prstGeom>
        </p:spPr>
      </p:pic>
      <p:pic>
        <p:nvPicPr>
          <p:cNvPr id="7" name="Picture 2">
            <a:extLst>
              <a:ext uri="{FF2B5EF4-FFF2-40B4-BE49-F238E27FC236}">
                <a16:creationId xmlns:a16="http://schemas.microsoft.com/office/drawing/2014/main" id="{96D62E4F-09E3-42A4-AEA6-33CD1B55E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753" y="3671356"/>
            <a:ext cx="4025875" cy="261891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8" name="Marcador de contenido 8">
            <a:extLst>
              <a:ext uri="{FF2B5EF4-FFF2-40B4-BE49-F238E27FC236}">
                <a16:creationId xmlns:a16="http://schemas.microsoft.com/office/drawing/2014/main" id="{580C9E8A-8240-4570-902E-4E8828E87400}"/>
              </a:ext>
            </a:extLst>
          </p:cNvPr>
          <p:cNvPicPr>
            <a:picLocks noGrp="1" noChangeAspect="1"/>
          </p:cNvPicPr>
          <p:nvPr>
            <p:ph idx="1"/>
          </p:nvPr>
        </p:nvPicPr>
        <p:blipFill>
          <a:blip r:embed="rId4"/>
          <a:stretch>
            <a:fillRect/>
          </a:stretch>
        </p:blipFill>
        <p:spPr>
          <a:xfrm>
            <a:off x="4288753" y="1000683"/>
            <a:ext cx="3946647" cy="2496461"/>
          </a:xfrm>
        </p:spPr>
      </p:pic>
      <p:pic>
        <p:nvPicPr>
          <p:cNvPr id="9" name="Picture 3">
            <a:extLst>
              <a:ext uri="{FF2B5EF4-FFF2-40B4-BE49-F238E27FC236}">
                <a16:creationId xmlns:a16="http://schemas.microsoft.com/office/drawing/2014/main" id="{3A1933DE-B6BF-4E7B-B31D-245C7930CE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144" y="2050328"/>
            <a:ext cx="3489325" cy="3671887"/>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06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17E63-5082-4E3C-A149-99221A4B3DD2}"/>
              </a:ext>
            </a:extLst>
          </p:cNvPr>
          <p:cNvSpPr>
            <a:spLocks noGrp="1"/>
          </p:cNvSpPr>
          <p:nvPr>
            <p:ph type="title"/>
          </p:nvPr>
        </p:nvSpPr>
        <p:spPr/>
        <p:txBody>
          <a:bodyPr/>
          <a:lstStyle/>
          <a:p>
            <a:r>
              <a:rPr lang="es-ES" dirty="0"/>
              <a:t>Criterios de Diseño</a:t>
            </a:r>
            <a:endParaRPr lang="es-PE" dirty="0"/>
          </a:p>
        </p:txBody>
      </p:sp>
      <p:sp>
        <p:nvSpPr>
          <p:cNvPr id="3" name="Marcador de texto 2">
            <a:extLst>
              <a:ext uri="{FF2B5EF4-FFF2-40B4-BE49-F238E27FC236}">
                <a16:creationId xmlns:a16="http://schemas.microsoft.com/office/drawing/2014/main" id="{45EF90AE-2E1F-4752-BA4E-E64B10972BE6}"/>
              </a:ext>
            </a:extLst>
          </p:cNvPr>
          <p:cNvSpPr>
            <a:spLocks noGrp="1"/>
          </p:cNvSpPr>
          <p:nvPr>
            <p:ph type="body" idx="13"/>
          </p:nvPr>
        </p:nvSpPr>
        <p:spPr/>
        <p:txBody>
          <a:bodyPr/>
          <a:lstStyle/>
          <a:p>
            <a:r>
              <a:rPr lang="es-PE" dirty="0"/>
              <a:t>Longitud de Refuerzo</a:t>
            </a:r>
          </a:p>
        </p:txBody>
      </p:sp>
      <p:sp>
        <p:nvSpPr>
          <p:cNvPr id="10" name="2 Marcador de contenido">
            <a:extLst>
              <a:ext uri="{FF2B5EF4-FFF2-40B4-BE49-F238E27FC236}">
                <a16:creationId xmlns:a16="http://schemas.microsoft.com/office/drawing/2014/main" id="{E57DE9F4-7577-48B2-BC79-5E40826931A8}"/>
              </a:ext>
            </a:extLst>
          </p:cNvPr>
          <p:cNvSpPr>
            <a:spLocks noGrp="1"/>
          </p:cNvSpPr>
          <p:nvPr>
            <p:ph idx="1"/>
          </p:nvPr>
        </p:nvSpPr>
        <p:spPr>
          <a:xfrm>
            <a:off x="1814195" y="1329966"/>
            <a:ext cx="8229600" cy="4525963"/>
          </a:xfrm>
        </p:spPr>
        <p:txBody>
          <a:bodyPr rtlCol="0">
            <a:normAutofit/>
          </a:bodyPr>
          <a:lstStyle/>
          <a:p>
            <a:pPr marL="0" indent="0" algn="just" eaLnBrk="1" fontAlgn="auto" hangingPunct="1">
              <a:spcAft>
                <a:spcPts val="0"/>
              </a:spcAft>
              <a:buClr>
                <a:schemeClr val="tx1"/>
              </a:buClr>
              <a:buFont typeface="Arial" panose="020B0604020202020204" pitchFamily="34" charset="0"/>
              <a:buNone/>
              <a:defRPr/>
            </a:pPr>
            <a:r>
              <a:rPr lang="es-MX" sz="2500" b="1" dirty="0">
                <a:effectLst>
                  <a:outerShdw blurRad="38100" dist="38100" dir="2700000" algn="tl">
                    <a:srgbClr val="000000">
                      <a:alpha val="43137"/>
                    </a:srgbClr>
                  </a:outerShdw>
                </a:effectLst>
                <a:latin typeface="Adobe Devanagari" panose="02040503050201020203"/>
              </a:rPr>
              <a:t>Longitud de los Refuerzos:</a:t>
            </a:r>
          </a:p>
          <a:p>
            <a:pPr marL="0" indent="0" algn="just" eaLnBrk="1" fontAlgn="auto" hangingPunct="1">
              <a:spcAft>
                <a:spcPts val="0"/>
              </a:spcAft>
              <a:buFont typeface="Arial" panose="020B0604020202020204" pitchFamily="34" charset="0"/>
              <a:buNone/>
              <a:defRPr/>
            </a:pPr>
            <a:r>
              <a:rPr lang="es-MX" sz="2400" dirty="0">
                <a:latin typeface="Adobe Devanagari" panose="02040503050201020203"/>
              </a:rPr>
              <a:t>Una longitud mínima* de refuerzos de 0.7H es recomendable para los MSEW, longitudes mayores dependen directamente de condiciones especiales de fundación, material a retener, sobrecargas, global etc.</a:t>
            </a:r>
          </a:p>
          <a:p>
            <a:pPr marL="0" indent="0" eaLnBrk="1" fontAlgn="auto" hangingPunct="1">
              <a:spcAft>
                <a:spcPts val="0"/>
              </a:spcAft>
              <a:buFont typeface="Arial" panose="020B0604020202020204" pitchFamily="34" charset="0"/>
              <a:buNone/>
              <a:defRPr/>
            </a:pPr>
            <a:endParaRPr lang="es-MX" sz="2400" dirty="0"/>
          </a:p>
          <a:p>
            <a:pPr marL="0" indent="0" eaLnBrk="1" fontAlgn="auto" hangingPunct="1">
              <a:spcAft>
                <a:spcPts val="0"/>
              </a:spcAft>
              <a:buFont typeface="Arial" panose="020B0604020202020204" pitchFamily="34" charset="0"/>
              <a:buNone/>
              <a:defRPr/>
            </a:pPr>
            <a:endParaRPr lang="es-MX" sz="2400" dirty="0"/>
          </a:p>
        </p:txBody>
      </p:sp>
      <p:pic>
        <p:nvPicPr>
          <p:cNvPr id="11" name="Picture 2">
            <a:extLst>
              <a:ext uri="{FF2B5EF4-FFF2-40B4-BE49-F238E27FC236}">
                <a16:creationId xmlns:a16="http://schemas.microsoft.com/office/drawing/2014/main" id="{FC735130-92BF-40B0-89F6-A5C96B7B6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445" y="4432853"/>
            <a:ext cx="6769100" cy="149542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82362948"/>
      </p:ext>
    </p:extLst>
  </p:cSld>
  <p:clrMapOvr>
    <a:masterClrMapping/>
  </p:clrMapOvr>
</p:sld>
</file>

<file path=ppt/theme/theme1.xml><?xml version="1.0" encoding="utf-8"?>
<a:theme xmlns:a="http://schemas.openxmlformats.org/drawingml/2006/main" name="Content">
  <a:themeElements>
    <a:clrScheme name="TenCate">
      <a:dk1>
        <a:srgbClr val="002866"/>
      </a:dk1>
      <a:lt1>
        <a:sysClr val="window" lastClr="FFFFFF"/>
      </a:lt1>
      <a:dk2>
        <a:srgbClr val="A09587"/>
      </a:dk2>
      <a:lt2>
        <a:srgbClr val="EEECE1"/>
      </a:lt2>
      <a:accent1>
        <a:srgbClr val="C0504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微軟正黑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微軟正黑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10101</TotalTime>
  <Words>1827</Words>
  <Application>Microsoft Office PowerPoint</Application>
  <PresentationFormat>Panorámica</PresentationFormat>
  <Paragraphs>283</Paragraphs>
  <Slides>44</Slides>
  <Notes>1</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6" baseType="lpstr">
      <vt:lpstr>Adobe Devanagari</vt:lpstr>
      <vt:lpstr>Arial</vt:lpstr>
      <vt:lpstr>Arial Narrow</vt:lpstr>
      <vt:lpstr>Baskerville Old Face</vt:lpstr>
      <vt:lpstr>Calibri</vt:lpstr>
      <vt:lpstr>Calibri Light (En-têtes)</vt:lpstr>
      <vt:lpstr>Cambria Math</vt:lpstr>
      <vt:lpstr>Segoe UI</vt:lpstr>
      <vt:lpstr>Tahoma</vt:lpstr>
      <vt:lpstr>Vinci Sans Medium</vt:lpstr>
      <vt:lpstr>Content</vt:lpstr>
      <vt:lpstr>Ecuación</vt:lpstr>
      <vt:lpstr>Presentación de PowerPoint</vt:lpstr>
      <vt:lpstr>Índice</vt:lpstr>
      <vt:lpstr>Diseño</vt:lpstr>
      <vt:lpstr>Diseño</vt:lpstr>
      <vt:lpstr>Diseño</vt:lpstr>
      <vt:lpstr>Diseño</vt:lpstr>
      <vt:lpstr>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Componentes de un MME</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Criterios de Diseño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Broissin</dc:creator>
  <cp:lastModifiedBy>WILFREDO RODRIGUEZ</cp:lastModifiedBy>
  <cp:revision>150</cp:revision>
  <cp:lastPrinted>2021-11-29T14:11:06Z</cp:lastPrinted>
  <dcterms:created xsi:type="dcterms:W3CDTF">2021-05-12T17:08:26Z</dcterms:created>
  <dcterms:modified xsi:type="dcterms:W3CDTF">2022-04-18T16:34:05Z</dcterms:modified>
</cp:coreProperties>
</file>