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443" r:id="rId2"/>
    <p:sldId id="2294" r:id="rId3"/>
    <p:sldId id="2298" r:id="rId4"/>
    <p:sldId id="2299" r:id="rId5"/>
    <p:sldId id="2300" r:id="rId6"/>
    <p:sldId id="295" r:id="rId7"/>
    <p:sldId id="301" r:id="rId8"/>
    <p:sldId id="2301" r:id="rId9"/>
    <p:sldId id="2307" r:id="rId10"/>
    <p:sldId id="2304" r:id="rId11"/>
    <p:sldId id="2302" r:id="rId12"/>
    <p:sldId id="2303" r:id="rId13"/>
    <p:sldId id="2250" r:id="rId14"/>
    <p:sldId id="300" r:id="rId15"/>
    <p:sldId id="2254" r:id="rId16"/>
    <p:sldId id="2253" r:id="rId17"/>
    <p:sldId id="2295" r:id="rId18"/>
    <p:sldId id="2305" r:id="rId19"/>
    <p:sldId id="2296" r:id="rId20"/>
    <p:sldId id="2186" r:id="rId21"/>
    <p:sldId id="2308" r:id="rId22"/>
    <p:sldId id="2297" r:id="rId23"/>
    <p:sldId id="2255" r:id="rId24"/>
    <p:sldId id="2193" r:id="rId25"/>
    <p:sldId id="2195" r:id="rId26"/>
    <p:sldId id="2197" r:id="rId27"/>
    <p:sldId id="2198" r:id="rId28"/>
    <p:sldId id="2219" r:id="rId29"/>
    <p:sldId id="2223" r:id="rId30"/>
    <p:sldId id="2222" r:id="rId31"/>
    <p:sldId id="2221" r:id="rId32"/>
    <p:sldId id="2220" r:id="rId33"/>
    <p:sldId id="2224" r:id="rId34"/>
    <p:sldId id="2225" r:id="rId35"/>
    <p:sldId id="2243" r:id="rId36"/>
    <p:sldId id="2249" r:id="rId37"/>
    <p:sldId id="2245" r:id="rId38"/>
    <p:sldId id="2226" r:id="rId39"/>
    <p:sldId id="2227" r:id="rId40"/>
    <p:sldId id="2228" r:id="rId41"/>
    <p:sldId id="2229" r:id="rId42"/>
    <p:sldId id="2232" r:id="rId43"/>
    <p:sldId id="2233" r:id="rId44"/>
    <p:sldId id="2230" r:id="rId45"/>
    <p:sldId id="2231" r:id="rId46"/>
    <p:sldId id="2240" r:id="rId47"/>
    <p:sldId id="2246" r:id="rId4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D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8CDAF-683D-4BD2-8C49-82EB5D7CF3D4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D2B1-F401-4254-B145-301172AD0C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965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D3DC8482-64DB-4EF1-A7F5-F34D79239C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CE10A225-E148-4EA3-97D0-4F3C3940E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1E4A18D7-46E3-4F02-8EFE-117486C40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48DCC4-1400-46A0-8AF7-26910386570D}" type="slidenum">
              <a:rPr lang="es-PE" altLang="en-US"/>
              <a:pPr/>
              <a:t>1</a:t>
            </a:fld>
            <a:endParaRPr lang="es-PE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0F8D3-E0D6-451F-BBF5-725B2D6B2306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1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5568619" cy="4929411"/>
          </a:xfrm>
        </p:spPr>
        <p:txBody>
          <a:bodyPr>
            <a:normAutofit/>
          </a:bodyPr>
          <a:lstStyle>
            <a:lvl1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383990" indent="-383990">
              <a:lnSpc>
                <a:spcPct val="13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+mj-lt"/>
              <a:buAutoNum type="arabicPeriod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892857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098119" y="27216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093883" y="4568400"/>
            <a:ext cx="6096000" cy="1843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nl-NL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036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067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E6DD9E-40D3-44E5-A516-40FB76B6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218789E-4BDB-405E-AE59-6C37BF4350F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C03E12-218D-4C44-A7BF-C3ECBC3018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6768" y="1169372"/>
            <a:ext cx="1341120" cy="1341120"/>
            <a:chOff x="6311900" y="1981200"/>
            <a:chExt cx="894910" cy="894910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718EC26F-EE59-482E-91F1-F92BAD5CCD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9625" r="19920" b="13592"/>
            <a:stretch/>
          </p:blipFill>
          <p:spPr>
            <a:xfrm>
              <a:off x="6530755" y="2101926"/>
              <a:ext cx="457200" cy="653459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D8E48B-2ADB-43CB-8983-3CE3FA7D5A28}"/>
                </a:ext>
              </a:extLst>
            </p:cNvPr>
            <p:cNvSpPr/>
            <p:nvPr userDrawn="1"/>
          </p:nvSpPr>
          <p:spPr>
            <a:xfrm>
              <a:off x="6311900" y="1981200"/>
              <a:ext cx="894910" cy="894910"/>
            </a:xfrm>
            <a:prstGeom prst="ellipse">
              <a:avLst/>
            </a:prstGeom>
            <a:noFill/>
            <a:ln>
              <a:solidFill>
                <a:srgbClr val="002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795FF1-7609-4D0C-B5A3-41FD69400D5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6768" y="3130716"/>
            <a:ext cx="1341120" cy="1341120"/>
            <a:chOff x="6311900" y="3166622"/>
            <a:chExt cx="894910" cy="894910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B70A8770-EA88-45A3-B3AB-F91D9A08A1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7451" r="16297" b="15017"/>
            <a:stretch/>
          </p:blipFill>
          <p:spPr>
            <a:xfrm>
              <a:off x="6502725" y="3284893"/>
              <a:ext cx="513260" cy="658368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009BC4-623E-41D7-9D8D-533491B4307C}"/>
                </a:ext>
              </a:extLst>
            </p:cNvPr>
            <p:cNvSpPr/>
            <p:nvPr userDrawn="1"/>
          </p:nvSpPr>
          <p:spPr>
            <a:xfrm>
              <a:off x="6311900" y="3166622"/>
              <a:ext cx="894910" cy="894910"/>
            </a:xfrm>
            <a:prstGeom prst="ellipse">
              <a:avLst/>
            </a:prstGeom>
            <a:noFill/>
            <a:ln>
              <a:solidFill>
                <a:srgbClr val="002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FB4CD-28CE-4E4E-8C46-9E814E8389B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6768" y="5092059"/>
            <a:ext cx="1341120" cy="1341120"/>
            <a:chOff x="6342063" y="4349839"/>
            <a:chExt cx="894910" cy="894910"/>
          </a:xfrm>
        </p:grpSpPr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EE4D7D95-55AF-4C3C-B47D-FFE5592A5B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7639" r="7778" b="14722"/>
            <a:stretch/>
          </p:blipFill>
          <p:spPr>
            <a:xfrm>
              <a:off x="6482065" y="4468110"/>
              <a:ext cx="653007" cy="65836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8B5697-15E1-491F-ACC6-F7F628417017}"/>
                </a:ext>
              </a:extLst>
            </p:cNvPr>
            <p:cNvSpPr/>
            <p:nvPr userDrawn="1"/>
          </p:nvSpPr>
          <p:spPr>
            <a:xfrm>
              <a:off x="6342063" y="4349839"/>
              <a:ext cx="894910" cy="894910"/>
            </a:xfrm>
            <a:prstGeom prst="ellipse">
              <a:avLst/>
            </a:prstGeom>
            <a:noFill/>
            <a:ln>
              <a:solidFill>
                <a:srgbClr val="002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</p:grp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C2220637-8828-4975-87B3-A66DDF929F4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3340" y="1489659"/>
            <a:ext cx="5183069" cy="4623232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FE93D-37A9-4BF2-BA9A-9D26403FA259}"/>
              </a:ext>
            </a:extLst>
          </p:cNvPr>
          <p:cNvSpPr txBox="1"/>
          <p:nvPr userDrawn="1"/>
        </p:nvSpPr>
        <p:spPr>
          <a:xfrm>
            <a:off x="7298868" y="952917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DE4726"/>
                </a:solidFill>
              </a:rPr>
              <a:t>THE PROBLEM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C3E15C-BDE6-4A65-928E-61FE2143A3B8}"/>
              </a:ext>
            </a:extLst>
          </p:cNvPr>
          <p:cNvSpPr txBox="1"/>
          <p:nvPr userDrawn="1"/>
        </p:nvSpPr>
        <p:spPr>
          <a:xfrm>
            <a:off x="7298868" y="2924982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>
                <a:solidFill>
                  <a:srgbClr val="DE4726"/>
                </a:solidFill>
              </a:rPr>
              <a:t>THE SOLUTION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37B9E4-C14D-469B-B81E-B762EFC41E3F}"/>
              </a:ext>
            </a:extLst>
          </p:cNvPr>
          <p:cNvSpPr txBox="1"/>
          <p:nvPr userDrawn="1"/>
        </p:nvSpPr>
        <p:spPr>
          <a:xfrm>
            <a:off x="7298868" y="4897048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>
                <a:solidFill>
                  <a:srgbClr val="DE4726"/>
                </a:solidFill>
              </a:rPr>
              <a:t>BENEFITS</a:t>
            </a:r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730EA1FE-5FB2-40B0-BEE4-DBDB1CF1A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76668" y="1446099"/>
            <a:ext cx="4716201" cy="1341120"/>
          </a:xfrm>
        </p:spPr>
        <p:txBody>
          <a:bodyPr>
            <a:normAutofit/>
          </a:bodyPr>
          <a:lstStyle>
            <a:lvl1pPr marL="228594" indent="-228594">
              <a:buFont typeface="Arial" panose="020B0604020202020204" pitchFamily="34" charset="0"/>
              <a:buChar char="•"/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FD0F989-25FB-4F6B-8455-B2199EC814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6668" y="3413544"/>
            <a:ext cx="4716200" cy="1341120"/>
          </a:xfrm>
        </p:spPr>
        <p:txBody>
          <a:bodyPr>
            <a:normAutofit/>
          </a:bodyPr>
          <a:lstStyle>
            <a:lvl1pPr marL="228594" indent="-228594">
              <a:buFont typeface="Arial" panose="020B0604020202020204" pitchFamily="34" charset="0"/>
              <a:buChar char="•"/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63DAD049-7711-41B5-BB2C-606EF86121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6668" y="5380988"/>
            <a:ext cx="4716200" cy="1341120"/>
          </a:xfrm>
        </p:spPr>
        <p:txBody>
          <a:bodyPr>
            <a:normAutofit/>
          </a:bodyPr>
          <a:lstStyle>
            <a:lvl1pPr marL="228594" indent="-228594">
              <a:buFont typeface="Arial" panose="020B0604020202020204" pitchFamily="34" charset="0"/>
              <a:buChar char="•"/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26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Maer</a:t>
            </a:r>
            <a:r>
              <a:rPr lang="en-US" dirty="0"/>
              <a:t> title style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7" y="567731"/>
            <a:ext cx="11190843" cy="2587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3180" y="697101"/>
            <a:ext cx="11151029" cy="492941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402137" indent="-40213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5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0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85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792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 (En-têtes)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987550" y="1809750"/>
            <a:ext cx="9964738" cy="4208463"/>
          </a:xfrm>
        </p:spPr>
        <p:txBody>
          <a:bodyPr/>
          <a:lstStyle>
            <a:lvl1pPr>
              <a:defRPr>
                <a:solidFill>
                  <a:srgbClr val="368FAD"/>
                </a:solidFill>
                <a:latin typeface="+mj-lt"/>
              </a:defRPr>
            </a:lvl1pPr>
            <a:lvl2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>
                <a:solidFill>
                  <a:srgbClr val="368FAD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1A769E41-F9D0-4772-BD06-FB9E2FADF3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12FA9-E689-4349-B193-59170FB19ADD}" type="datetimeFigureOut">
              <a:rPr lang="fr-FR"/>
              <a:pPr>
                <a:defRPr/>
              </a:pPr>
              <a:t>07/04/2022</a:t>
            </a:fld>
            <a:endParaRPr lang="fr-FR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E0E6447E-4D5F-4AFB-9516-C8DDDCA4B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033F1312-D007-4142-91D4-6B50B2B1F5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77325" y="6253163"/>
            <a:ext cx="2743200" cy="365125"/>
          </a:xfrm>
        </p:spPr>
        <p:txBody>
          <a:bodyPr/>
          <a:lstStyle>
            <a:lvl1pPr>
              <a:defRPr sz="1400" smtClean="0">
                <a:solidFill>
                  <a:schemeClr val="bg1"/>
                </a:solidFill>
                <a:latin typeface="Vinci Sans Medium"/>
              </a:defRPr>
            </a:lvl1pPr>
          </a:lstStyle>
          <a:p>
            <a:pPr>
              <a:defRPr/>
            </a:pPr>
            <a:fld id="{EE676C9F-EB42-4DAC-BE34-73936FC464D1}" type="slidenum">
              <a:rPr lang="fr-FR" altLang="es-PE"/>
              <a:pPr>
                <a:defRPr/>
              </a:pPr>
              <a:t>‹Nº›</a:t>
            </a:fld>
            <a:endParaRPr lang="fr-FR" altLang="es-PE"/>
          </a:p>
        </p:txBody>
      </p:sp>
    </p:spTree>
    <p:extLst>
      <p:ext uri="{BB962C8B-B14F-4D97-AF65-F5344CB8AC3E}">
        <p14:creationId xmlns:p14="http://schemas.microsoft.com/office/powerpoint/2010/main" val="422019364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3" name="Picture 2" descr="C:\Users\Richard\Dropbox\Frontwise\Projecten\TenCate\2012-04-17 - PresentationProject\images\TC_waveline2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>
          <a:xfrm>
            <a:off x="0" y="849601"/>
            <a:ext cx="12192000" cy="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9AC76-B4F4-4B44-8425-1152940A49B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6501341"/>
            <a:ext cx="3251200" cy="23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5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8" r:id="rId5"/>
  </p:sldLayoutIdLst>
  <p:txStyles>
    <p:titleStyle>
      <a:lvl1pPr algn="l" defTabSz="1219170" rtl="0" eaLnBrk="1" latinLnBrk="0" hangingPunct="1"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">
            <a:extLst>
              <a:ext uri="{FF2B5EF4-FFF2-40B4-BE49-F238E27FC236}">
                <a16:creationId xmlns:a16="http://schemas.microsoft.com/office/drawing/2014/main" id="{73EA9C4D-32EC-4F92-8DD1-037C1E93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8AEF578-0D42-4984-B8C1-963455E9F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2" y="225425"/>
            <a:ext cx="8469255" cy="6238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C67536F-2E25-46FA-AF43-33F233221F13}"/>
              </a:ext>
            </a:extLst>
          </p:cNvPr>
          <p:cNvSpPr txBox="1">
            <a:spLocks/>
          </p:cNvSpPr>
          <p:nvPr/>
        </p:nvSpPr>
        <p:spPr>
          <a:xfrm>
            <a:off x="-1" y="4229366"/>
            <a:ext cx="12192000" cy="13734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b="1" dirty="0">
                <a:cs typeface="Arial" panose="020B0604020202020204" pitchFamily="34" charset="0"/>
              </a:rPr>
              <a:t>TALLER DE MUROS MECÁNICAMENTE ESTABILIZADOS</a:t>
            </a:r>
          </a:p>
          <a:p>
            <a:pPr algn="ctr"/>
            <a:r>
              <a:rPr lang="es-ES" b="1" dirty="0">
                <a:cs typeface="Arial" panose="020B0604020202020204" pitchFamily="34" charset="0"/>
              </a:rPr>
              <a:t>MÓDULO 1</a:t>
            </a:r>
            <a:endParaRPr lang="es-PE" b="1" dirty="0"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7D2CD4-38C4-4FF7-8AA2-BBFC8A727D8B}"/>
              </a:ext>
            </a:extLst>
          </p:cNvPr>
          <p:cNvSpPr txBox="1"/>
          <p:nvPr/>
        </p:nvSpPr>
        <p:spPr>
          <a:xfrm>
            <a:off x="158467" y="5870751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Ing. Wilfredo Rodríguez</a:t>
            </a:r>
          </a:p>
          <a:p>
            <a:r>
              <a:rPr lang="es-PE" b="1" dirty="0">
                <a:solidFill>
                  <a:schemeClr val="bg1"/>
                </a:solidFill>
              </a:rPr>
              <a:t>EBM </a:t>
            </a:r>
            <a:r>
              <a:rPr lang="es-PE" b="1" dirty="0" err="1">
                <a:solidFill>
                  <a:schemeClr val="bg1"/>
                </a:solidFill>
              </a:rPr>
              <a:t>Tencate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b="1" dirty="0" err="1">
                <a:solidFill>
                  <a:schemeClr val="bg1"/>
                </a:solidFill>
              </a:rPr>
              <a:t>Geosynthetics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191B7B-CAFD-4D2D-A28F-CE74231E3974}"/>
              </a:ext>
            </a:extLst>
          </p:cNvPr>
          <p:cNvSpPr txBox="1"/>
          <p:nvPr/>
        </p:nvSpPr>
        <p:spPr>
          <a:xfrm>
            <a:off x="8786190" y="5901306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Ing. Juan Pablo Broissin</a:t>
            </a:r>
          </a:p>
          <a:p>
            <a:r>
              <a:rPr lang="es-PE" b="1" dirty="0">
                <a:solidFill>
                  <a:schemeClr val="bg1"/>
                </a:solidFill>
              </a:rPr>
              <a:t>CD </a:t>
            </a:r>
            <a:r>
              <a:rPr lang="es-PE" b="1" dirty="0" err="1">
                <a:solidFill>
                  <a:schemeClr val="bg1"/>
                </a:solidFill>
              </a:rPr>
              <a:t>Tencate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b="1" dirty="0" err="1">
                <a:solidFill>
                  <a:schemeClr val="bg1"/>
                </a:solidFill>
              </a:rPr>
              <a:t>Geosynthetics</a:t>
            </a:r>
            <a:endParaRPr lang="es-P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487F9-A748-4CF8-B027-10EC2277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9AFD43-DB2A-4B52-B0B8-6C55E6548C1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Mecanismos de Falla</a:t>
            </a:r>
          </a:p>
        </p:txBody>
      </p:sp>
      <p:sp>
        <p:nvSpPr>
          <p:cNvPr id="17" name="Trapecio 16">
            <a:extLst>
              <a:ext uri="{FF2B5EF4-FFF2-40B4-BE49-F238E27FC236}">
                <a16:creationId xmlns:a16="http://schemas.microsoft.com/office/drawing/2014/main" id="{04352EC0-7284-4E3C-B296-813FEEC6FF0D}"/>
              </a:ext>
            </a:extLst>
          </p:cNvPr>
          <p:cNvSpPr/>
          <p:nvPr/>
        </p:nvSpPr>
        <p:spPr>
          <a:xfrm>
            <a:off x="3282696" y="2433382"/>
            <a:ext cx="4626864" cy="2367217"/>
          </a:xfrm>
          <a:prstGeom prst="trapezoid">
            <a:avLst>
              <a:gd name="adj" fmla="val 46245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4417289-DA18-4F1A-88E6-99ED9055A5E7}"/>
              </a:ext>
            </a:extLst>
          </p:cNvPr>
          <p:cNvCxnSpPr/>
          <p:nvPr/>
        </p:nvCxnSpPr>
        <p:spPr>
          <a:xfrm flipV="1">
            <a:off x="3986784" y="2433382"/>
            <a:ext cx="2331720" cy="236721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2E680A8-BFEC-4E49-8CAF-537132BA906E}"/>
              </a:ext>
            </a:extLst>
          </p:cNvPr>
          <p:cNvCxnSpPr>
            <a:cxnSpLocks/>
          </p:cNvCxnSpPr>
          <p:nvPr/>
        </p:nvCxnSpPr>
        <p:spPr>
          <a:xfrm flipV="1">
            <a:off x="3502152" y="2505456"/>
            <a:ext cx="1344168" cy="22940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1E05890-7D99-4D22-9C00-5854B0DD9FF5}"/>
              </a:ext>
            </a:extLst>
          </p:cNvPr>
          <p:cNvCxnSpPr>
            <a:cxnSpLocks/>
          </p:cNvCxnSpPr>
          <p:nvPr/>
        </p:nvCxnSpPr>
        <p:spPr>
          <a:xfrm flipV="1">
            <a:off x="3803904" y="2432306"/>
            <a:ext cx="1554480" cy="235108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714F9A89-3F32-426D-8DDF-527B2C941B74}"/>
              </a:ext>
            </a:extLst>
          </p:cNvPr>
          <p:cNvCxnSpPr>
            <a:cxnSpLocks/>
          </p:cNvCxnSpPr>
          <p:nvPr/>
        </p:nvCxnSpPr>
        <p:spPr>
          <a:xfrm flipV="1">
            <a:off x="4261104" y="3035808"/>
            <a:ext cx="2688336" cy="176371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B01E8929-5F79-4B85-80AD-3932D7E15585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4434840" y="2432307"/>
            <a:ext cx="1161288" cy="236829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5EC8A8B3-54DB-46D6-A967-EA37FEB3D3BB}"/>
              </a:ext>
            </a:extLst>
          </p:cNvPr>
          <p:cNvCxnSpPr>
            <a:cxnSpLocks/>
            <a:endCxn id="17" idx="0"/>
          </p:cNvCxnSpPr>
          <p:nvPr/>
        </p:nvCxnSpPr>
        <p:spPr>
          <a:xfrm flipH="1" flipV="1">
            <a:off x="5596128" y="2433382"/>
            <a:ext cx="1237490" cy="22940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FBDF467-B843-45DA-B0FF-9812FDD84D05}"/>
              </a:ext>
            </a:extLst>
          </p:cNvPr>
          <p:cNvCxnSpPr>
            <a:cxnSpLocks/>
          </p:cNvCxnSpPr>
          <p:nvPr/>
        </p:nvCxnSpPr>
        <p:spPr>
          <a:xfrm flipH="1" flipV="1">
            <a:off x="6318501" y="2469419"/>
            <a:ext cx="1237490" cy="22940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A8EA1F6B-B932-453E-BE67-93FA1F3D5CAA}"/>
              </a:ext>
            </a:extLst>
          </p:cNvPr>
          <p:cNvCxnSpPr>
            <a:cxnSpLocks/>
          </p:cNvCxnSpPr>
          <p:nvPr/>
        </p:nvCxnSpPr>
        <p:spPr>
          <a:xfrm flipH="1" flipV="1">
            <a:off x="5062726" y="2461354"/>
            <a:ext cx="1237490" cy="22940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9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487F9-A748-4CF8-B027-10EC2277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9AFD43-DB2A-4B52-B0B8-6C55E6548C1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Mecanismos de Falla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4AE1239-296D-4945-9F83-55A6E09DC49C}"/>
              </a:ext>
            </a:extLst>
          </p:cNvPr>
          <p:cNvSpPr/>
          <p:nvPr/>
        </p:nvSpPr>
        <p:spPr>
          <a:xfrm>
            <a:off x="1767933" y="2923308"/>
            <a:ext cx="1884218" cy="20181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D657980-3D85-41E0-A184-BD53F74773E8}"/>
              </a:ext>
            </a:extLst>
          </p:cNvPr>
          <p:cNvSpPr/>
          <p:nvPr/>
        </p:nvSpPr>
        <p:spPr>
          <a:xfrm>
            <a:off x="1745673" y="4626697"/>
            <a:ext cx="1884218" cy="600363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Triángulo rectángulo 6">
            <a:extLst>
              <a:ext uri="{FF2B5EF4-FFF2-40B4-BE49-F238E27FC236}">
                <a16:creationId xmlns:a16="http://schemas.microsoft.com/office/drawing/2014/main" id="{DBBE0E4B-2B26-4874-B8C9-A83C79A5AC4B}"/>
              </a:ext>
            </a:extLst>
          </p:cNvPr>
          <p:cNvSpPr/>
          <p:nvPr/>
        </p:nvSpPr>
        <p:spPr>
          <a:xfrm rot="5400000">
            <a:off x="1990361" y="2678619"/>
            <a:ext cx="980097" cy="14694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03043A5-1904-4B3D-8D2C-6BC1887BBCB2}"/>
              </a:ext>
            </a:extLst>
          </p:cNvPr>
          <p:cNvSpPr/>
          <p:nvPr/>
        </p:nvSpPr>
        <p:spPr>
          <a:xfrm rot="19637141">
            <a:off x="1574334" y="3128819"/>
            <a:ext cx="2226896" cy="600363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620F6F9D-2EC6-433C-A9A0-4B3D812FAEC6}"/>
              </a:ext>
            </a:extLst>
          </p:cNvPr>
          <p:cNvSpPr/>
          <p:nvPr/>
        </p:nvSpPr>
        <p:spPr>
          <a:xfrm rot="19005154">
            <a:off x="2071628" y="2809496"/>
            <a:ext cx="294012" cy="7042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0825C8DC-F13E-4F33-A929-CFAC7985D674}"/>
              </a:ext>
            </a:extLst>
          </p:cNvPr>
          <p:cNvSpPr/>
          <p:nvPr/>
        </p:nvSpPr>
        <p:spPr>
          <a:xfrm>
            <a:off x="2426025" y="2416160"/>
            <a:ext cx="311923" cy="9603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F3A0FC4-B323-4392-B433-67EC9BF72993}"/>
              </a:ext>
            </a:extLst>
          </p:cNvPr>
          <p:cNvSpPr txBox="1"/>
          <p:nvPr/>
        </p:nvSpPr>
        <p:spPr>
          <a:xfrm>
            <a:off x="1588720" y="1600178"/>
            <a:ext cx="3661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La </a:t>
            </a:r>
            <a:r>
              <a:rPr lang="es-MX" b="1" dirty="0" err="1"/>
              <a:t>compontente</a:t>
            </a:r>
            <a:r>
              <a:rPr lang="es-MX" b="1" dirty="0"/>
              <a:t>  normal incrementa</a:t>
            </a:r>
          </a:p>
          <a:p>
            <a:r>
              <a:rPr lang="es-MX" b="1" dirty="0"/>
              <a:t>la resistencia al cortante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4BEF5D-E756-457E-A474-67340D2D5656}"/>
              </a:ext>
            </a:extLst>
          </p:cNvPr>
          <p:cNvSpPr txBox="1"/>
          <p:nvPr/>
        </p:nvSpPr>
        <p:spPr>
          <a:xfrm>
            <a:off x="6550656" y="1537528"/>
            <a:ext cx="3744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La </a:t>
            </a:r>
            <a:r>
              <a:rPr lang="es-MX" b="1" dirty="0" err="1"/>
              <a:t>compontente</a:t>
            </a:r>
            <a:r>
              <a:rPr lang="es-MX" b="1" dirty="0"/>
              <a:t>  paralela incrementa</a:t>
            </a:r>
          </a:p>
          <a:p>
            <a:r>
              <a:rPr lang="es-MX" b="1" dirty="0"/>
              <a:t>el esfuerzo cortante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70CFB31-989B-49FD-9202-DF940C18C5E4}"/>
              </a:ext>
            </a:extLst>
          </p:cNvPr>
          <p:cNvCxnSpPr>
            <a:cxnSpLocks/>
          </p:cNvCxnSpPr>
          <p:nvPr/>
        </p:nvCxnSpPr>
        <p:spPr>
          <a:xfrm flipH="1">
            <a:off x="4984955" y="2416160"/>
            <a:ext cx="572931" cy="504021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105E51AB-46C0-4179-B1E9-5F0D72EBBC1B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419350" y="2246509"/>
            <a:ext cx="1318610" cy="557908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8637641-18D9-4A55-9CF4-DAFFAD581AE4}"/>
              </a:ext>
            </a:extLst>
          </p:cNvPr>
          <p:cNvSpPr txBox="1"/>
          <p:nvPr/>
        </p:nvSpPr>
        <p:spPr>
          <a:xfrm>
            <a:off x="6988192" y="2950229"/>
            <a:ext cx="419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/>
              <a:t>Entre mayor sea la inclinación mayor será </a:t>
            </a:r>
          </a:p>
          <a:p>
            <a:r>
              <a:rPr lang="es-MX" b="1" dirty="0"/>
              <a:t>el esfuerzo cortante</a:t>
            </a:r>
          </a:p>
        </p:txBody>
      </p: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8329C5F0-8030-436E-8F10-A081326E9DA4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4993970" y="1860694"/>
            <a:ext cx="1556686" cy="780364"/>
          </a:xfrm>
          <a:prstGeom prst="curvedConnector3">
            <a:avLst>
              <a:gd name="adj1" fmla="val 118214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5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25 3.7037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D1F86-D964-4829-9C55-9A0E34B30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018AA9-5128-4DB8-AE12-4637919A6CF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EA1CF7A-48A5-4C2F-81E0-9EC60476D4DE}"/>
              </a:ext>
            </a:extLst>
          </p:cNvPr>
          <p:cNvSpPr/>
          <p:nvPr/>
        </p:nvSpPr>
        <p:spPr>
          <a:xfrm>
            <a:off x="6745011" y="3271804"/>
            <a:ext cx="39372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 el esfuerzo cortante supera</a:t>
            </a:r>
          </a:p>
          <a:p>
            <a:r>
              <a:rPr lang="es-E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resistencia al deslizamiento</a:t>
            </a:r>
          </a:p>
          <a:p>
            <a:r>
              <a:rPr lang="es-ES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s-ES" sz="2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falla ocurre</a:t>
            </a:r>
          </a:p>
        </p:txBody>
      </p:sp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DBC27C1D-775A-44C5-BD8E-8ACC013B3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101" y="2058915"/>
            <a:ext cx="45624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2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DF734-84E1-4B77-8EFC-14AB3A31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86EF45-8A7E-4166-9F1C-554B86DB0E0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11" name="1 Marcador de contenido">
            <a:extLst>
              <a:ext uri="{FF2B5EF4-FFF2-40B4-BE49-F238E27FC236}">
                <a16:creationId xmlns:a16="http://schemas.microsoft.com/office/drawing/2014/main" id="{7ACD2800-F300-4059-AE5F-A17EEDD0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965535"/>
            <a:ext cx="8229600" cy="45259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 + Refuerzo = Suelo Reforzado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MX" sz="2400" dirty="0">
              <a:solidFill>
                <a:srgbClr val="FFC000"/>
              </a:solidFill>
            </a:endParaRPr>
          </a:p>
        </p:txBody>
      </p:sp>
      <p:cxnSp>
        <p:nvCxnSpPr>
          <p:cNvPr id="12" name="7 Conector recto de flecha">
            <a:extLst>
              <a:ext uri="{FF2B5EF4-FFF2-40B4-BE49-F238E27FC236}">
                <a16:creationId xmlns:a16="http://schemas.microsoft.com/office/drawing/2014/main" id="{E3CF7BF4-5AAB-4434-B65A-DC6F9B2D4C77}"/>
              </a:ext>
            </a:extLst>
          </p:cNvPr>
          <p:cNvCxnSpPr/>
          <p:nvPr/>
        </p:nvCxnSpPr>
        <p:spPr>
          <a:xfrm>
            <a:off x="3695700" y="2106947"/>
            <a:ext cx="1366838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8 CuadroTexto">
            <a:extLst>
              <a:ext uri="{FF2B5EF4-FFF2-40B4-BE49-F238E27FC236}">
                <a16:creationId xmlns:a16="http://schemas.microsoft.com/office/drawing/2014/main" id="{4EE40D26-E06B-46E7-9F64-C1C30D477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1746585"/>
            <a:ext cx="5184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2400">
                <a:latin typeface="Tahoma" panose="020B0604030504040204" pitchFamily="34" charset="0"/>
                <a:cs typeface="Tahoma" panose="020B0604030504040204" pitchFamily="34" charset="0"/>
              </a:rPr>
              <a:t>Mejoramiento de la propiedades mecánicas de una masa de suelo.</a:t>
            </a:r>
          </a:p>
        </p:txBody>
      </p:sp>
      <p:sp>
        <p:nvSpPr>
          <p:cNvPr id="17" name="9 CuadroTexto">
            <a:extLst>
              <a:ext uri="{FF2B5EF4-FFF2-40B4-BE49-F238E27FC236}">
                <a16:creationId xmlns:a16="http://schemas.microsoft.com/office/drawing/2014/main" id="{8FC423AD-2DDF-4D47-8375-0B13BFA30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75" y="1875172"/>
            <a:ext cx="143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2400">
                <a:latin typeface="Tahoma" panose="020B0604030504040204" pitchFamily="34" charset="0"/>
                <a:cs typeface="Tahoma" panose="020B0604030504040204" pitchFamily="34" charset="0"/>
              </a:rPr>
              <a:t>Refuerzo</a:t>
            </a:r>
          </a:p>
        </p:txBody>
      </p:sp>
      <p:pic>
        <p:nvPicPr>
          <p:cNvPr id="20" name="Picture 3" descr="Bloque sin refuerzo">
            <a:extLst>
              <a:ext uri="{FF2B5EF4-FFF2-40B4-BE49-F238E27FC236}">
                <a16:creationId xmlns:a16="http://schemas.microsoft.com/office/drawing/2014/main" id="{F1429296-6E95-4F81-AC31-F25F04E1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"/>
          <a:stretch>
            <a:fillRect/>
          </a:stretch>
        </p:blipFill>
        <p:spPr bwMode="auto">
          <a:xfrm>
            <a:off x="2714625" y="3343610"/>
            <a:ext cx="310197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Bloque con refuerzo">
            <a:extLst>
              <a:ext uri="{FF2B5EF4-FFF2-40B4-BE49-F238E27FC236}">
                <a16:creationId xmlns:a16="http://schemas.microsoft.com/office/drawing/2014/main" id="{1FFDD8B0-6DFE-42AE-BB4B-A0B9D871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/>
          <a:stretch>
            <a:fillRect/>
          </a:stretch>
        </p:blipFill>
        <p:spPr bwMode="auto">
          <a:xfrm>
            <a:off x="6761163" y="3343610"/>
            <a:ext cx="2919412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2 CuadroTexto">
            <a:extLst>
              <a:ext uri="{FF2B5EF4-FFF2-40B4-BE49-F238E27FC236}">
                <a16:creationId xmlns:a16="http://schemas.microsoft.com/office/drawing/2014/main" id="{87861391-5CDA-4A35-AF98-8D7C7AE91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163" y="5232735"/>
            <a:ext cx="3500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400" b="1">
                <a:latin typeface="Tahoma" panose="020B0604030504040204" pitchFamily="34" charset="0"/>
                <a:cs typeface="Tahoma" panose="020B0604030504040204" pitchFamily="34" charset="0"/>
              </a:rPr>
              <a:t>Deformaciones en masa de suelo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400" b="1">
                <a:latin typeface="Tahoma" panose="020B0604030504040204" pitchFamily="34" charset="0"/>
                <a:cs typeface="Tahoma" panose="020B0604030504040204" pitchFamily="34" charset="0"/>
              </a:rPr>
              <a:t>Sin Refuerzo</a:t>
            </a:r>
            <a:endParaRPr lang="es-MX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13 CuadroTexto">
            <a:extLst>
              <a:ext uri="{FF2B5EF4-FFF2-40B4-BE49-F238E27FC236}">
                <a16:creationId xmlns:a16="http://schemas.microsoft.com/office/drawing/2014/main" id="{694B219E-F35B-4C9A-9597-A473660E0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5256547"/>
            <a:ext cx="35004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400" b="1">
                <a:latin typeface="Tahoma" panose="020B0604030504040204" pitchFamily="34" charset="0"/>
                <a:cs typeface="Tahoma" panose="020B0604030504040204" pitchFamily="34" charset="0"/>
              </a:rPr>
              <a:t>Deformaciones en masa de suelo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400" b="1">
                <a:latin typeface="Tahoma" panose="020B0604030504040204" pitchFamily="34" charset="0"/>
                <a:cs typeface="Tahoma" panose="020B0604030504040204" pitchFamily="34" charset="0"/>
              </a:rPr>
              <a:t>Con Refuerzo</a:t>
            </a:r>
            <a:endParaRPr lang="es-MX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4" descr="02_Reforcado">
            <a:extLst>
              <a:ext uri="{FF2B5EF4-FFF2-40B4-BE49-F238E27FC236}">
                <a16:creationId xmlns:a16="http://schemas.microsoft.com/office/drawing/2014/main" id="{91FB16BE-ED23-4078-AF10-3E54BAB8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3022935"/>
            <a:ext cx="3101975" cy="2233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03_Reforcado">
            <a:extLst>
              <a:ext uri="{FF2B5EF4-FFF2-40B4-BE49-F238E27FC236}">
                <a16:creationId xmlns:a16="http://schemas.microsoft.com/office/drawing/2014/main" id="{4DA48DD4-F90B-4AA3-B1CC-75FAB1E1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3022935"/>
            <a:ext cx="2933700" cy="2197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AA69B25-1F89-4645-8BE7-60B0C257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81" y="1388422"/>
            <a:ext cx="3390900" cy="4914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8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70D628-0AF1-49A2-9ABA-B0591F1E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4AD33E-541E-4DC7-A54D-0CF8F99EEE7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D8CE24-DBB6-4768-A500-EBFA05EC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Concepto suelo reforzado">
            <a:hlinkClick r:id="" action="ppaction://media"/>
            <a:extLst>
              <a:ext uri="{FF2B5EF4-FFF2-40B4-BE49-F238E27FC236}">
                <a16:creationId xmlns:a16="http://schemas.microsoft.com/office/drawing/2014/main" id="{A3A448FF-4FFD-49B3-A497-EB1D4500CA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000" end="72317.0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17E63-5082-4E3C-A149-99221A4B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EF90AE-2E1F-4752-BA4E-E64B10972B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Partes Muro Mecánicamente Estabilizado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7BB0B3-A805-44B9-B21B-E3E14429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350963"/>
            <a:ext cx="6369050" cy="4637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240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17E63-5082-4E3C-A149-99221A4B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CONCEPTOS BÁSICOS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EF90AE-2E1F-4752-BA4E-E64B10972B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¿Muro o Talud?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8C6C8B-E6F2-4FD4-9C87-080ED5E41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680" y="1476969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15000"/>
              </a:spcBef>
              <a:buFontTx/>
              <a:buNone/>
            </a:pPr>
            <a:r>
              <a:rPr lang="es-ES_tradnl" altLang="en-US" sz="26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_tradnl" altLang="en-US" sz="2600" b="1">
                <a:latin typeface="Adobe Devanagari" pitchFamily="18" charset="0"/>
                <a:cs typeface="Tahoma" panose="020B0604030504040204" pitchFamily="34" charset="0"/>
              </a:rPr>
              <a:t>MURO O TALUD DE SUELO REFORZADO ?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B29BF34-B3E5-4743-B696-D3FBD7F58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718" y="5429844"/>
            <a:ext cx="2786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s-ES_tradnl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Muro de Suelo Reforzado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6E9A1CE-610E-4170-8B0C-34DE24DE2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80" y="2286594"/>
            <a:ext cx="4230688" cy="3040062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1199A0A-00D8-44AD-8179-2EE4C0BCA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2286594"/>
            <a:ext cx="4184650" cy="3055937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30F722DD-307C-4AFF-8214-FEC1500A7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3530" y="5458419"/>
            <a:ext cx="2786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s-ES_tradnl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Talud de Suelo Reforzado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6D967DCF-FE9A-49DD-9008-F95C127C3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155" y="2111969"/>
            <a:ext cx="4518025" cy="36147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MX" altLang="en-US" sz="1800"/>
          </a:p>
        </p:txBody>
      </p:sp>
      <p:cxnSp>
        <p:nvCxnSpPr>
          <p:cNvPr id="14" name="14 Conector recto">
            <a:extLst>
              <a:ext uri="{FF2B5EF4-FFF2-40B4-BE49-F238E27FC236}">
                <a16:creationId xmlns:a16="http://schemas.microsoft.com/office/drawing/2014/main" id="{EFD88B8A-B101-47DA-B494-ACE14F1DC91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10343" y="2658069"/>
            <a:ext cx="2546350" cy="2382837"/>
          </a:xfrm>
          <a:prstGeom prst="line">
            <a:avLst/>
          </a:prstGeom>
          <a:noFill/>
          <a:ln w="41275" algn="ctr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15 Conector recto">
            <a:extLst>
              <a:ext uri="{FF2B5EF4-FFF2-40B4-BE49-F238E27FC236}">
                <a16:creationId xmlns:a16="http://schemas.microsoft.com/office/drawing/2014/main" id="{63F99A10-9ECC-442D-9AF4-90BFB2D2F5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34468" y="2683469"/>
            <a:ext cx="1150937" cy="0"/>
          </a:xfrm>
          <a:prstGeom prst="line">
            <a:avLst/>
          </a:prstGeom>
          <a:noFill/>
          <a:ln w="41275" algn="ctr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18 CuadroTexto">
            <a:extLst>
              <a:ext uri="{FF2B5EF4-FFF2-40B4-BE49-F238E27FC236}">
                <a16:creationId xmlns:a16="http://schemas.microsoft.com/office/drawing/2014/main" id="{FC6663C6-99F6-4522-B1C4-ABBCAA8EB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530" y="3755031"/>
            <a:ext cx="24653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Talud de Suelo Reforzado</a:t>
            </a: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0C85AEA9-97A6-4D8C-979A-4E26779B0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155" y="2683469"/>
            <a:ext cx="246538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Muro de Suelo Reforzado</a:t>
            </a:r>
          </a:p>
        </p:txBody>
      </p:sp>
      <p:sp>
        <p:nvSpPr>
          <p:cNvPr id="18" name="20 CuadroTexto">
            <a:extLst>
              <a:ext uri="{FF2B5EF4-FFF2-40B4-BE49-F238E27FC236}">
                <a16:creationId xmlns:a16="http://schemas.microsoft.com/office/drawing/2014/main" id="{F363CB74-BC52-4FEF-8ABA-50A7DAE7C691}"/>
              </a:ext>
            </a:extLst>
          </p:cNvPr>
          <p:cNvSpPr txBox="1">
            <a:spLocks noChangeArrowheads="1"/>
          </p:cNvSpPr>
          <p:nvPr/>
        </p:nvSpPr>
        <p:spPr bwMode="auto">
          <a:xfrm rot="18984672">
            <a:off x="4019868" y="3534369"/>
            <a:ext cx="2217737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1400" b="1">
                <a:solidFill>
                  <a:schemeClr val="accent2"/>
                </a:solidFill>
                <a:latin typeface="Arial" panose="020B0604020202020204" pitchFamily="34" charset="0"/>
              </a:rPr>
              <a:t>Paramento Frontal</a:t>
            </a:r>
          </a:p>
        </p:txBody>
      </p:sp>
      <p:cxnSp>
        <p:nvCxnSpPr>
          <p:cNvPr id="19" name="12 Conector recto">
            <a:extLst>
              <a:ext uri="{FF2B5EF4-FFF2-40B4-BE49-F238E27FC236}">
                <a16:creationId xmlns:a16="http://schemas.microsoft.com/office/drawing/2014/main" id="{A5637F9C-5AD6-4261-ACD4-5AFC4F78107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613343" y="3701850"/>
            <a:ext cx="27940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13 Conector recto">
            <a:extLst>
              <a:ext uri="{FF2B5EF4-FFF2-40B4-BE49-F238E27FC236}">
                <a16:creationId xmlns:a16="http://schemas.microsoft.com/office/drawing/2014/main" id="{254140A3-B5E7-48F5-B934-9E67C2473A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10343" y="5089325"/>
            <a:ext cx="3779837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16 Arco">
            <a:extLst>
              <a:ext uri="{FF2B5EF4-FFF2-40B4-BE49-F238E27FC236}">
                <a16:creationId xmlns:a16="http://schemas.microsoft.com/office/drawing/2014/main" id="{F1793BF6-A8F0-4526-AA70-BBD4E02102A5}"/>
              </a:ext>
            </a:extLst>
          </p:cNvPr>
          <p:cNvSpPr/>
          <p:nvPr/>
        </p:nvSpPr>
        <p:spPr bwMode="auto">
          <a:xfrm>
            <a:off x="4081780" y="4754362"/>
            <a:ext cx="574675" cy="633413"/>
          </a:xfrm>
          <a:prstGeom prst="arc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>
              <a:latin typeface="Arial" charset="0"/>
            </a:endParaRPr>
          </a:p>
        </p:txBody>
      </p:sp>
      <p:sp>
        <p:nvSpPr>
          <p:cNvPr id="22" name="17 CuadroTexto">
            <a:extLst>
              <a:ext uri="{FF2B5EF4-FFF2-40B4-BE49-F238E27FC236}">
                <a16:creationId xmlns:a16="http://schemas.microsoft.com/office/drawing/2014/main" id="{B4A26BBC-E45C-42B8-BCD8-E6F33C5CA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155" y="4646412"/>
            <a:ext cx="820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MX" altLang="en-US" sz="1600" b="1">
                <a:solidFill>
                  <a:schemeClr val="accent2"/>
                </a:solidFill>
                <a:latin typeface="Arial" panose="020B0604020202020204" pitchFamily="34" charset="0"/>
              </a:rPr>
              <a:t>≥70º</a:t>
            </a:r>
          </a:p>
        </p:txBody>
      </p:sp>
    </p:spTree>
    <p:extLst>
      <p:ext uri="{BB962C8B-B14F-4D97-AF65-F5344CB8AC3E}">
        <p14:creationId xmlns:p14="http://schemas.microsoft.com/office/powerpoint/2010/main" val="24389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18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DF734-84E1-4B77-8EFC-14AB3A31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VENTAJAS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86EF45-8A7E-4166-9F1C-554B86DB0E0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Diseño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C46F492-17B5-47ED-B317-A6FC5D3D72D1}"/>
              </a:ext>
            </a:extLst>
          </p:cNvPr>
          <p:cNvSpPr txBox="1">
            <a:spLocks/>
          </p:cNvSpPr>
          <p:nvPr/>
        </p:nvSpPr>
        <p:spPr>
          <a:xfrm>
            <a:off x="473776" y="1258489"/>
            <a:ext cx="7447213" cy="503177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Diseño personalizado y optimización en cada aplicación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Los muro mecánicamente estabilizados son estructuras flexibles, por lo cual:</a:t>
            </a:r>
          </a:p>
          <a:p>
            <a:pPr marL="935544" lvl="2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No requiere cimentaciones especiales.</a:t>
            </a:r>
          </a:p>
          <a:p>
            <a:pPr marL="935544" lvl="2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No tiene restricciones en altura ni cargas</a:t>
            </a:r>
          </a:p>
          <a:p>
            <a:pPr marL="935544" lvl="2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Resistentes y tolerables a las deformaciones por Sismo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Refuerzos de acero o geosintéticos.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400" dirty="0">
                <a:latin typeface="Arial" pitchFamily="34" charset="0"/>
                <a:cs typeface="Arial" pitchFamily="34" charset="0"/>
              </a:rPr>
              <a:t>Diferente tipo de paramentos frontales.</a:t>
            </a:r>
          </a:p>
          <a:p>
            <a:pPr marL="0" indent="0">
              <a:buNone/>
            </a:pPr>
            <a:endParaRPr lang="en-US" sz="1733" dirty="0"/>
          </a:p>
          <a:p>
            <a:endParaRPr lang="en-US" sz="1733" dirty="0"/>
          </a:p>
          <a:p>
            <a:endParaRPr lang="en-US" sz="1733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5540D4-1DB7-45E2-A894-72F51AEC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990" y="1714483"/>
            <a:ext cx="3074670" cy="374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9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31B50-37C3-4325-9200-183D9BAD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0DC37B-F098-4005-8C9D-5EBEC3684EA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0AFEE9-6F92-4F1A-A928-71D6422F8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4312982-4BF8-43EE-A964-AE1A2824B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7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DF734-84E1-4B77-8EFC-14AB3A31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VENTAJAS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86EF45-8A7E-4166-9F1C-554B86DB0E0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Construcción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C46F492-17B5-47ED-B317-A6FC5D3D72D1}"/>
              </a:ext>
            </a:extLst>
          </p:cNvPr>
          <p:cNvSpPr txBox="1">
            <a:spLocks/>
          </p:cNvSpPr>
          <p:nvPr/>
        </p:nvSpPr>
        <p:spPr>
          <a:xfrm>
            <a:off x="473776" y="1258490"/>
            <a:ext cx="6033041" cy="4660718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Construcción en cualquier condición climática.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Reducción del tiempo de  construcción.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No requiere de mano de obra especializada ni cimentaciones especiales.</a:t>
            </a:r>
          </a:p>
          <a:p>
            <a:pPr marL="402157" lvl="0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Duración.</a:t>
            </a:r>
          </a:p>
          <a:p>
            <a:pPr marL="0" indent="0">
              <a:buNone/>
            </a:pPr>
            <a:endParaRPr lang="es-MX" altLang="en-US" sz="1700" dirty="0"/>
          </a:p>
          <a:p>
            <a:endParaRPr lang="en-US" sz="1733" dirty="0"/>
          </a:p>
          <a:p>
            <a:endParaRPr lang="en-US" sz="1733" dirty="0"/>
          </a:p>
          <a:p>
            <a:endParaRPr lang="en-US" sz="1733" dirty="0"/>
          </a:p>
        </p:txBody>
      </p:sp>
      <p:pic>
        <p:nvPicPr>
          <p:cNvPr id="3076" name="Picture 4" descr="Tipos de maquinaria construcción u obra y ejemplos | OVACEN">
            <a:extLst>
              <a:ext uri="{FF2B5EF4-FFF2-40B4-BE49-F238E27FC236}">
                <a16:creationId xmlns:a16="http://schemas.microsoft.com/office/drawing/2014/main" id="{8DF6F676-8E0E-46DD-9E97-EC5852804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18" y="1885445"/>
            <a:ext cx="5399652" cy="30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59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63E74-14BF-4738-B288-D5D0C42C6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ÍNDICE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C9CA02-B164-416D-95AC-37F38B407DD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C2ABEB-2851-453B-96BA-35B3F00E2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75" y="1499921"/>
            <a:ext cx="11151029" cy="4929411"/>
          </a:xfrm>
        </p:spPr>
        <p:txBody>
          <a:bodyPr/>
          <a:lstStyle/>
          <a:p>
            <a:r>
              <a:rPr lang="es-PE" dirty="0"/>
              <a:t>Introducción</a:t>
            </a:r>
          </a:p>
          <a:p>
            <a:r>
              <a:rPr lang="es-PE" dirty="0"/>
              <a:t>Historia</a:t>
            </a:r>
          </a:p>
          <a:p>
            <a:r>
              <a:rPr lang="es-PE" dirty="0"/>
              <a:t>Conceptos Básicos</a:t>
            </a:r>
          </a:p>
          <a:p>
            <a:r>
              <a:rPr lang="es-PE" dirty="0"/>
              <a:t>Ventajas</a:t>
            </a:r>
          </a:p>
          <a:p>
            <a:r>
              <a:rPr lang="es-PE" dirty="0"/>
              <a:t>Aplicaciones</a:t>
            </a:r>
          </a:p>
        </p:txBody>
      </p:sp>
      <p:pic>
        <p:nvPicPr>
          <p:cNvPr id="6" name="Imagen 5" descr="Imagen que contiene edificio, calle, camioneta, fuego&#10;&#10;Descripción generada automáticamente">
            <a:extLst>
              <a:ext uri="{FF2B5EF4-FFF2-40B4-BE49-F238E27FC236}">
                <a16:creationId xmlns:a16="http://schemas.microsoft.com/office/drawing/2014/main" id="{4D72E902-BBFD-42BA-9A92-284515919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74" y="1499921"/>
            <a:ext cx="7157351" cy="40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1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B37D6-C84C-49B9-B8D7-89D901AF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Ventajas uso MME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A56799-FC63-49F1-BD21-33FB877056B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No requiere cimentación especial</a:t>
            </a:r>
            <a:endParaRPr lang="es-PE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A777C5-9E65-4C6B-9406-FCD826B00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206444-35C0-4DE7-86E5-0560F1B6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737" y="2062474"/>
            <a:ext cx="4778325" cy="33942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63EAA2-0FA0-4C4B-976C-4F119EC6A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08" y="2062474"/>
            <a:ext cx="5140791" cy="33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8107FD-607D-41C0-BD95-1856F534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VENTAJAS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1D947E-966D-4C5D-9D28-C984EB2AE41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" name="Marcador de contenido 5" descr="Una persona caminando en la tierra&#10;&#10;Descripción generada automáticamente con confianza media">
            <a:extLst>
              <a:ext uri="{FF2B5EF4-FFF2-40B4-BE49-F238E27FC236}">
                <a16:creationId xmlns:a16="http://schemas.microsoft.com/office/drawing/2014/main" id="{2DF39474-2F39-4AC1-8108-87C5FEF3B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74" y="1015800"/>
            <a:ext cx="7032625" cy="5274469"/>
          </a:xfrm>
        </p:spPr>
      </p:pic>
    </p:spTree>
    <p:extLst>
      <p:ext uri="{BB962C8B-B14F-4D97-AF65-F5344CB8AC3E}">
        <p14:creationId xmlns:p14="http://schemas.microsoft.com/office/powerpoint/2010/main" val="1492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1DF734-84E1-4B77-8EFC-14AB3A31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VENTAJAS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86EF45-8A7E-4166-9F1C-554B86DB0E0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PE" dirty="0"/>
              <a:t>Durabilidad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C46F492-17B5-47ED-B317-A6FC5D3D72D1}"/>
              </a:ext>
            </a:extLst>
          </p:cNvPr>
          <p:cNvSpPr txBox="1">
            <a:spLocks/>
          </p:cNvSpPr>
          <p:nvPr/>
        </p:nvSpPr>
        <p:spPr>
          <a:xfrm>
            <a:off x="473777" y="1258490"/>
            <a:ext cx="5622224" cy="4660718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Mayor tiempo de vida que las unidades de mampostería de concreto convencionales.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Reducción del costo del mantenimiento en su tiempo de vida útil.</a:t>
            </a:r>
          </a:p>
          <a:p>
            <a:pPr marL="402157" lvl="1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</a:pPr>
            <a:r>
              <a:rPr lang="es-PE" altLang="fr-FR" sz="2200" dirty="0">
                <a:latin typeface="Arial" pitchFamily="34" charset="0"/>
                <a:cs typeface="Arial" pitchFamily="34" charset="0"/>
              </a:rPr>
              <a:t>Planificación / estética</a:t>
            </a:r>
          </a:p>
          <a:p>
            <a:pPr marL="0" indent="0">
              <a:buNone/>
            </a:pPr>
            <a:endParaRPr lang="es-MX" altLang="en-US" sz="1700" dirty="0"/>
          </a:p>
          <a:p>
            <a:endParaRPr lang="en-US" sz="1733" dirty="0"/>
          </a:p>
          <a:p>
            <a:endParaRPr lang="en-US" sz="1733" dirty="0"/>
          </a:p>
          <a:p>
            <a:endParaRPr lang="en-US" sz="1733" dirty="0"/>
          </a:p>
        </p:txBody>
      </p:sp>
      <p:pic>
        <p:nvPicPr>
          <p:cNvPr id="5" name="Picture 2" descr="Cómo reducir costes en las empresas">
            <a:extLst>
              <a:ext uri="{FF2B5EF4-FFF2-40B4-BE49-F238E27FC236}">
                <a16:creationId xmlns:a16="http://schemas.microsoft.com/office/drawing/2014/main" id="{94310949-F664-4A81-A180-BCE6EE0F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579" y="1258490"/>
            <a:ext cx="5273040" cy="35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922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17E63-5082-4E3C-A149-99221A4B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EF90AE-2E1F-4752-BA4E-E64B10972B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8" name="Marcador de contenido 1">
            <a:extLst>
              <a:ext uri="{FF2B5EF4-FFF2-40B4-BE49-F238E27FC236}">
                <a16:creationId xmlns:a16="http://schemas.microsoft.com/office/drawing/2014/main" id="{D6A7A790-625E-4001-B7AF-03FB09CF4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79" y="1371600"/>
            <a:ext cx="4418899" cy="4114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PE" sz="2600" dirty="0"/>
              <a:t>Accesos a estribos de puentes.</a:t>
            </a:r>
          </a:p>
          <a:p>
            <a:r>
              <a:rPr lang="es-PE" sz="2600" dirty="0"/>
              <a:t>Estribos de puente</a:t>
            </a:r>
          </a:p>
          <a:p>
            <a:r>
              <a:rPr lang="es-PE" sz="2600" dirty="0"/>
              <a:t>Plataformas</a:t>
            </a:r>
          </a:p>
          <a:p>
            <a:pPr lvl="1"/>
            <a:r>
              <a:rPr lang="es-PE" sz="2600" dirty="0"/>
              <a:t>Estacionamientos</a:t>
            </a:r>
          </a:p>
          <a:p>
            <a:pPr lvl="1"/>
            <a:r>
              <a:rPr lang="es-PE" sz="2600" dirty="0"/>
              <a:t>Estructuras</a:t>
            </a:r>
          </a:p>
          <a:p>
            <a:pPr lvl="1"/>
            <a:r>
              <a:rPr lang="es-PE" sz="2600" dirty="0"/>
              <a:t>Mineras</a:t>
            </a:r>
          </a:p>
          <a:p>
            <a:pPr lvl="1"/>
            <a:r>
              <a:rPr lang="es-PE" sz="2600" dirty="0"/>
              <a:t>Etc.</a:t>
            </a:r>
          </a:p>
          <a:p>
            <a:pPr marL="402157" lvl="1" indent="-402157">
              <a:spcBef>
                <a:spcPts val="800"/>
              </a:spcBef>
              <a:spcAft>
                <a:spcPts val="800"/>
              </a:spcAft>
            </a:pPr>
            <a:r>
              <a:rPr lang="es-PE" sz="2600" dirty="0"/>
              <a:t>Recrecimiento de Presas</a:t>
            </a:r>
            <a:endParaRPr lang="es-PE" dirty="0"/>
          </a:p>
        </p:txBody>
      </p:sp>
      <p:pic>
        <p:nvPicPr>
          <p:cNvPr id="5" name="Imagen 4" descr="Carretera en medio de la calle&#10;&#10;Descripción generada automáticamente">
            <a:extLst>
              <a:ext uri="{FF2B5EF4-FFF2-40B4-BE49-F238E27FC236}">
                <a16:creationId xmlns:a16="http://schemas.microsoft.com/office/drawing/2014/main" id="{C9F2ECE0-2E6D-474B-A6BA-06B2E29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5A48D8-BA25-4892-BE95-B6FC176D35AF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Manabí, Ecuador</a:t>
            </a:r>
            <a:endParaRPr lang="es-PE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2696F4-D5EA-4CC6-BDA1-10B0967EA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971" y="1537253"/>
            <a:ext cx="4519637" cy="43940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MX" sz="2000" dirty="0"/>
              <a:t>Falla por Sismo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De 45° a 75° de Inclinación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Zona Sísmica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Tiempo Limitado Para Ejecutar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Agua de Río 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 IYG, , Ing. Rodolfo Arroyo , Ing. Rodrigo Larrea, Ing. Guillermo Salazar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0DB0A04-368B-4082-9CA2-84BFB768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</p:spPr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pic>
        <p:nvPicPr>
          <p:cNvPr id="10" name="Marcador de contenido 5">
            <a:extLst>
              <a:ext uri="{FF2B5EF4-FFF2-40B4-BE49-F238E27FC236}">
                <a16:creationId xmlns:a16="http://schemas.microsoft.com/office/drawing/2014/main" id="{BCF63A24-1915-46E9-96A3-57CBEC351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10" y="1339644"/>
            <a:ext cx="5604208" cy="41787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4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DFE57D-DA72-42C8-A8F6-B4B7562BDB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Manabí, Ecuador</a:t>
            </a:r>
            <a:endParaRPr lang="es-PE" dirty="0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76EEB2CF-DAAE-4F1B-B728-AFFC4AC52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77" y="1012177"/>
            <a:ext cx="3395863" cy="2560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DECFE0-727F-40A3-8F3F-4854AA5D6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1" y="3731103"/>
            <a:ext cx="3332619" cy="251290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00D0F82-6187-4498-AE41-7BBE32FE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</p:spPr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19ED2B9-5C48-48A5-8423-62047958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784" y="1577009"/>
            <a:ext cx="7057595" cy="443452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5154AD7-9C18-48E7-8B68-9A290AC9E031}"/>
              </a:ext>
            </a:extLst>
          </p:cNvPr>
          <p:cNvSpPr/>
          <p:nvPr/>
        </p:nvSpPr>
        <p:spPr>
          <a:xfrm>
            <a:off x="4544262" y="2953618"/>
            <a:ext cx="196255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Área de Río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F505C70-C194-417A-8EAF-41980056667F}"/>
              </a:ext>
            </a:extLst>
          </p:cNvPr>
          <p:cNvSpPr/>
          <p:nvPr/>
        </p:nvSpPr>
        <p:spPr>
          <a:xfrm>
            <a:off x="8135764" y="3415283"/>
            <a:ext cx="302634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Zona de Berma y Pasaje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7BAF19-A89A-4A70-BAD1-9FB9A0DD715F}"/>
              </a:ext>
            </a:extLst>
          </p:cNvPr>
          <p:cNvSpPr/>
          <p:nvPr/>
        </p:nvSpPr>
        <p:spPr>
          <a:xfrm>
            <a:off x="7633252" y="1435774"/>
            <a:ext cx="403136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Zona de Estacionamiento</a:t>
            </a:r>
          </a:p>
        </p:txBody>
      </p:sp>
    </p:spTree>
    <p:extLst>
      <p:ext uri="{BB962C8B-B14F-4D97-AF65-F5344CB8AC3E}">
        <p14:creationId xmlns:p14="http://schemas.microsoft.com/office/powerpoint/2010/main" val="22468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A73CD-3AA6-49DA-9064-839C418D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F97B24F-367B-418A-8889-A2DE1D7BD5F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Manabí, Ecuador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0E0532-F351-4C52-98C1-5D82B55F8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74" y="3748774"/>
            <a:ext cx="3261496" cy="23958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3A3CDE-5DF0-4440-BCBF-8BBF747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54" y="1496258"/>
            <a:ext cx="6182661" cy="4589552"/>
          </a:xfrm>
          <a:prstGeom prst="rect">
            <a:avLst/>
          </a:prstGeom>
        </p:spPr>
      </p:pic>
      <p:pic>
        <p:nvPicPr>
          <p:cNvPr id="12" name="Marcador de contenido 6">
            <a:extLst>
              <a:ext uri="{FF2B5EF4-FFF2-40B4-BE49-F238E27FC236}">
                <a16:creationId xmlns:a16="http://schemas.microsoft.com/office/drawing/2014/main" id="{503751AE-D2C1-47FB-AECE-765F573B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7" y="1016875"/>
            <a:ext cx="3373890" cy="254149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4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Ninoshka</a:t>
            </a:r>
            <a:r>
              <a:rPr lang="es-ES" dirty="0"/>
              <a:t>, Guatemala</a:t>
            </a:r>
            <a:endParaRPr lang="es-PE" dirty="0"/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6F5164FC-1B24-4B58-8063-22B281054466}"/>
              </a:ext>
            </a:extLst>
          </p:cNvPr>
          <p:cNvSpPr txBox="1">
            <a:spLocks/>
          </p:cNvSpPr>
          <p:nvPr/>
        </p:nvSpPr>
        <p:spPr>
          <a:xfrm>
            <a:off x="6810971" y="1784903"/>
            <a:ext cx="5076229" cy="43940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02137" indent="-402137" algn="l" defTabSz="1219170" rtl="0" eaLnBrk="1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719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4390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0158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83792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2000" dirty="0"/>
              <a:t>Altura:  9 a 11m Paramento Vertical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Longitud: 150 ml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Consideración: Edificación por Encima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Terreno Fundación: Relleno por Debajo ( Limo Arcilloso con contenido Orgánico y ripio)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Agradecimientos a Urrea </a:t>
            </a:r>
            <a:r>
              <a:rPr lang="es-MX" sz="2000" dirty="0" err="1"/>
              <a:t>Geosintéticos</a:t>
            </a:r>
            <a:endParaRPr lang="es-MX" sz="2000" dirty="0"/>
          </a:p>
          <a:p>
            <a:pPr>
              <a:lnSpc>
                <a:spcPct val="100000"/>
              </a:lnSpc>
            </a:pPr>
            <a:r>
              <a:rPr lang="es-MX" sz="2000" dirty="0"/>
              <a:t>Agradecimientos Dr. </a:t>
            </a:r>
            <a:r>
              <a:rPr lang="es-MX" sz="2000" dirty="0" err="1"/>
              <a:t>Semrau</a:t>
            </a:r>
            <a:r>
              <a:rPr lang="es-MX" sz="2000" dirty="0"/>
              <a:t> </a:t>
            </a:r>
          </a:p>
        </p:txBody>
      </p:sp>
      <p:pic>
        <p:nvPicPr>
          <p:cNvPr id="14" name="Marcador de contenido 10">
            <a:extLst>
              <a:ext uri="{FF2B5EF4-FFF2-40B4-BE49-F238E27FC236}">
                <a16:creationId xmlns:a16="http://schemas.microsoft.com/office/drawing/2014/main" id="{FFAB949A-EC5B-4AF3-AFDC-B8D682640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5839" b="50952"/>
          <a:stretch/>
        </p:blipFill>
        <p:spPr>
          <a:xfrm>
            <a:off x="40170" y="1219954"/>
            <a:ext cx="3979379" cy="29946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4876B4-AB54-4BDE-8C62-EA08CC4C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244" y="3429000"/>
            <a:ext cx="3731727" cy="278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Ninoshka</a:t>
            </a:r>
            <a:r>
              <a:rPr lang="es-ES" dirty="0"/>
              <a:t>, Guatemala</a:t>
            </a:r>
            <a:endParaRPr lang="es-PE" dirty="0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8D08F283-19DA-4D12-A902-2098A3B1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93" y="1995451"/>
            <a:ext cx="4537495" cy="3176623"/>
          </a:xfrm>
          <a:prstGeom prst="rect">
            <a:avLst/>
          </a:prstGeom>
          <a:ln>
            <a:noFill/>
          </a:ln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5B2A9147-09A5-41FC-9FCE-EA43A2F1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26" y="1890677"/>
            <a:ext cx="5631781" cy="33861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497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Ninoshka</a:t>
            </a:r>
            <a:r>
              <a:rPr lang="es-ES" dirty="0"/>
              <a:t>, Guatemala</a:t>
            </a:r>
            <a:endParaRPr lang="es-PE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FC94C91-A7EE-4ABD-993C-7DE7682C4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0" y="2044977"/>
            <a:ext cx="5313438" cy="2984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57F2D49A-BBD3-4C09-8C13-0AB8CE3EB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82" y="2044977"/>
            <a:ext cx="5313438" cy="298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4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E2178-4ED1-4241-B05A-2D1A53F0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INTRODUCCIÓN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EC0A4B-0E65-42B7-91C8-14B546E0024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grpSp>
        <p:nvGrpSpPr>
          <p:cNvPr id="5" name="Group 256">
            <a:extLst>
              <a:ext uri="{FF2B5EF4-FFF2-40B4-BE49-F238E27FC236}">
                <a16:creationId xmlns:a16="http://schemas.microsoft.com/office/drawing/2014/main" id="{DE27C1EC-73DD-464F-A1B3-DA85569C1E58}"/>
              </a:ext>
            </a:extLst>
          </p:cNvPr>
          <p:cNvGrpSpPr>
            <a:grpSpLocks/>
          </p:cNvGrpSpPr>
          <p:nvPr/>
        </p:nvGrpSpPr>
        <p:grpSpPr bwMode="auto">
          <a:xfrm>
            <a:off x="329091" y="1891856"/>
            <a:ext cx="4836880" cy="3713416"/>
            <a:chOff x="581025" y="2633663"/>
            <a:chExt cx="1857375" cy="2198687"/>
          </a:xfrm>
        </p:grpSpPr>
        <p:sp>
          <p:nvSpPr>
            <p:cNvPr id="6" name="AutoShape 511" descr="75%">
              <a:extLst>
                <a:ext uri="{FF2B5EF4-FFF2-40B4-BE49-F238E27FC236}">
                  <a16:creationId xmlns:a16="http://schemas.microsoft.com/office/drawing/2014/main" id="{603C54EC-22B2-4601-BD5A-3D75EB436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" y="4581525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" name="Line 51">
              <a:extLst>
                <a:ext uri="{FF2B5EF4-FFF2-40B4-BE49-F238E27FC236}">
                  <a16:creationId xmlns:a16="http://schemas.microsoft.com/office/drawing/2014/main" id="{7F2338B4-EBCC-4900-A507-41BB22DBAB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5563" y="2633663"/>
              <a:ext cx="85725" cy="49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52">
              <a:extLst>
                <a:ext uri="{FF2B5EF4-FFF2-40B4-BE49-F238E27FC236}">
                  <a16:creationId xmlns:a16="http://schemas.microsoft.com/office/drawing/2014/main" id="{1C1CA938-613D-48DC-AFF8-91E3685B86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113" y="4564063"/>
              <a:ext cx="571500" cy="158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53">
              <a:extLst>
                <a:ext uri="{FF2B5EF4-FFF2-40B4-BE49-F238E27FC236}">
                  <a16:creationId xmlns:a16="http://schemas.microsoft.com/office/drawing/2014/main" id="{F1B420A1-0820-4BA4-B04A-2E88745CC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" y="4686300"/>
              <a:ext cx="782638" cy="146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" name="Rectangle 54">
              <a:extLst>
                <a:ext uri="{FF2B5EF4-FFF2-40B4-BE49-F238E27FC236}">
                  <a16:creationId xmlns:a16="http://schemas.microsoft.com/office/drawing/2014/main" id="{BBE5B803-7A20-4D6A-BD19-DE6DDD79D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913" y="4691063"/>
              <a:ext cx="771525" cy="13335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Freeform 55">
              <a:extLst>
                <a:ext uri="{FF2B5EF4-FFF2-40B4-BE49-F238E27FC236}">
                  <a16:creationId xmlns:a16="http://schemas.microsoft.com/office/drawing/2014/main" id="{A6DE9614-64F3-4A33-8385-9D083FA0B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2147483647 w 97"/>
                <a:gd name="T11" fmla="*/ 2147483647 h 1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1270"/>
                <a:gd name="T20" fmla="*/ 97 w 97"/>
                <a:gd name="T21" fmla="*/ 1270 h 1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  <a:lnTo>
                    <a:pt x="1" y="127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Freeform 56">
              <a:extLst>
                <a:ext uri="{FF2B5EF4-FFF2-40B4-BE49-F238E27FC236}">
                  <a16:creationId xmlns:a16="http://schemas.microsoft.com/office/drawing/2014/main" id="{C762E567-74E4-43E0-8FC7-FDB061614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270"/>
                <a:gd name="T17" fmla="*/ 97 w 97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" name="Line 261">
              <a:extLst>
                <a:ext uri="{FF2B5EF4-FFF2-40B4-BE49-F238E27FC236}">
                  <a16:creationId xmlns:a16="http://schemas.microsoft.com/office/drawing/2014/main" id="{E24C6912-FE64-4177-9DC9-311357F14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438" y="2746375"/>
              <a:ext cx="1587" cy="20097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262">
              <a:extLst>
                <a:ext uri="{FF2B5EF4-FFF2-40B4-BE49-F238E27FC236}">
                  <a16:creationId xmlns:a16="http://schemas.microsoft.com/office/drawing/2014/main" id="{451CA5E7-A3BD-40FC-8EDB-DA8978EA5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288" y="4778375"/>
              <a:ext cx="160337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rc 263">
              <a:extLst>
                <a:ext uri="{FF2B5EF4-FFF2-40B4-BE49-F238E27FC236}">
                  <a16:creationId xmlns:a16="http://schemas.microsoft.com/office/drawing/2014/main" id="{08F18901-663D-49F2-9C33-BCB2925A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11700"/>
              <a:ext cx="30162" cy="31750"/>
            </a:xfrm>
            <a:custGeom>
              <a:avLst/>
              <a:gdLst>
                <a:gd name="T0" fmla="*/ 0 w 21572"/>
                <a:gd name="T1" fmla="*/ 206707 h 21600"/>
                <a:gd name="T2" fmla="*/ 161179 w 21572"/>
                <a:gd name="T3" fmla="*/ 0 h 21600"/>
                <a:gd name="T4" fmla="*/ 161179 w 21572"/>
                <a:gd name="T5" fmla="*/ 217871 h 21600"/>
                <a:gd name="T6" fmla="*/ 0 60000 65536"/>
                <a:gd name="T7" fmla="*/ 0 60000 65536"/>
                <a:gd name="T8" fmla="*/ 0 60000 65536"/>
                <a:gd name="T9" fmla="*/ 0 w 21572"/>
                <a:gd name="T10" fmla="*/ 0 h 21600"/>
                <a:gd name="T11" fmla="*/ 21572 w 215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72" h="21600" fill="none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</a:path>
                <a:path w="21572" h="21600" stroke="0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  <a:lnTo>
                    <a:pt x="21572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6" name="Arc 264">
              <a:extLst>
                <a:ext uri="{FF2B5EF4-FFF2-40B4-BE49-F238E27FC236}">
                  <a16:creationId xmlns:a16="http://schemas.microsoft.com/office/drawing/2014/main" id="{3729919E-1205-4387-A4C5-BF191A74F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37100"/>
              <a:ext cx="30162" cy="46038"/>
            </a:xfrm>
            <a:custGeom>
              <a:avLst/>
              <a:gdLst>
                <a:gd name="T0" fmla="*/ 160617 w 21587"/>
                <a:gd name="T1" fmla="*/ 2025028 h 21600"/>
                <a:gd name="T2" fmla="*/ 0 w 21587"/>
                <a:gd name="T3" fmla="*/ 70954 h 21600"/>
                <a:gd name="T4" fmla="*/ 160617 w 215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87"/>
                <a:gd name="T10" fmla="*/ 0 h 21600"/>
                <a:gd name="T11" fmla="*/ 21587 w 215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7" h="21600" fill="none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</a:path>
                <a:path w="21587" h="21600" stroke="0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  <a:lnTo>
                    <a:pt x="21587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7" name="Arc 265">
              <a:extLst>
                <a:ext uri="{FF2B5EF4-FFF2-40B4-BE49-F238E27FC236}">
                  <a16:creationId xmlns:a16="http://schemas.microsoft.com/office/drawing/2014/main" id="{6A65EF99-4C73-4903-ABFE-E3CC85CD7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50" y="4749800"/>
              <a:ext cx="30163" cy="31750"/>
            </a:xfrm>
            <a:custGeom>
              <a:avLst/>
              <a:gdLst>
                <a:gd name="T0" fmla="*/ 160170 w 21600"/>
                <a:gd name="T1" fmla="*/ 0 h 21600"/>
                <a:gd name="T2" fmla="*/ 0 w 21600"/>
                <a:gd name="T3" fmla="*/ 21787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8" name="Arc 266">
              <a:extLst>
                <a:ext uri="{FF2B5EF4-FFF2-40B4-BE49-F238E27FC236}">
                  <a16:creationId xmlns:a16="http://schemas.microsoft.com/office/drawing/2014/main" id="{9EE3479C-64BC-4758-BED0-3FA7349AB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4625"/>
              <a:ext cx="25400" cy="28575"/>
            </a:xfrm>
            <a:custGeom>
              <a:avLst/>
              <a:gdLst>
                <a:gd name="T0" fmla="*/ 0 w 23173"/>
                <a:gd name="T1" fmla="*/ 303 h 21600"/>
                <a:gd name="T2" fmla="*/ 40189 w 23173"/>
                <a:gd name="T3" fmla="*/ 115784 h 21600"/>
                <a:gd name="T4" fmla="*/ 2728 w 23173"/>
                <a:gd name="T5" fmla="*/ 115784 h 21600"/>
                <a:gd name="T6" fmla="*/ 0 60000 65536"/>
                <a:gd name="T7" fmla="*/ 0 60000 65536"/>
                <a:gd name="T8" fmla="*/ 0 60000 65536"/>
                <a:gd name="T9" fmla="*/ 0 w 23173"/>
                <a:gd name="T10" fmla="*/ 0 h 21600"/>
                <a:gd name="T11" fmla="*/ 23173 w 2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73" h="21600" fill="none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</a:path>
                <a:path w="23173" h="21600" stroke="0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  <a:lnTo>
                    <a:pt x="1573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Arc 267">
              <a:extLst>
                <a:ext uri="{FF2B5EF4-FFF2-40B4-BE49-F238E27FC236}">
                  <a16:creationId xmlns:a16="http://schemas.microsoft.com/office/drawing/2014/main" id="{FBC8B4E4-F57D-4A20-8C02-B532A761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7800"/>
              <a:ext cx="11112" cy="31750"/>
            </a:xfrm>
            <a:custGeom>
              <a:avLst/>
              <a:gdLst>
                <a:gd name="T0" fmla="*/ 0 w 21600"/>
                <a:gd name="T1" fmla="*/ 236133 h 21255"/>
                <a:gd name="T2" fmla="*/ 329 w 21600"/>
                <a:gd name="T3" fmla="*/ 0 h 21255"/>
                <a:gd name="T4" fmla="*/ 400 w 21600"/>
                <a:gd name="T5" fmla="*/ 236133 h 212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255"/>
                <a:gd name="T11" fmla="*/ 21600 w 21600"/>
                <a:gd name="T12" fmla="*/ 21255 h 212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255" fill="none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</a:path>
                <a:path w="21600" h="21255" stroke="0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  <a:lnTo>
                    <a:pt x="21600" y="21255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" name="Line 268">
              <a:extLst>
                <a:ext uri="{FF2B5EF4-FFF2-40B4-BE49-F238E27FC236}">
                  <a16:creationId xmlns:a16="http://schemas.microsoft.com/office/drawing/2014/main" id="{58D39A76-EFCE-444E-B47F-BAC41ACBB0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1100" y="4743450"/>
              <a:ext cx="57467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Rectangle 269">
              <a:extLst>
                <a:ext uri="{FF2B5EF4-FFF2-40B4-BE49-F238E27FC236}">
                  <a16:creationId xmlns:a16="http://schemas.microsoft.com/office/drawing/2014/main" id="{8D7D5142-D5C4-4912-BC45-1045FCB52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" y="2636838"/>
              <a:ext cx="790575" cy="53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" name="Rectangle 270">
              <a:extLst>
                <a:ext uri="{FF2B5EF4-FFF2-40B4-BE49-F238E27FC236}">
                  <a16:creationId xmlns:a16="http://schemas.microsoft.com/office/drawing/2014/main" id="{2441FE91-B5FB-4388-AE74-0E1627A85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438" y="2641600"/>
              <a:ext cx="777875" cy="4127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" name="Line 271">
              <a:extLst>
                <a:ext uri="{FF2B5EF4-FFF2-40B4-BE49-F238E27FC236}">
                  <a16:creationId xmlns:a16="http://schemas.microsoft.com/office/drawing/2014/main" id="{1BADAD6B-5431-4599-BC2F-89A3CBCD9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288" y="2636838"/>
              <a:ext cx="52387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72">
              <a:extLst>
                <a:ext uri="{FF2B5EF4-FFF2-40B4-BE49-F238E27FC236}">
                  <a16:creationId xmlns:a16="http://schemas.microsoft.com/office/drawing/2014/main" id="{384C407E-CC1C-4352-B554-7973625E9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" name="Oval 273">
              <a:extLst>
                <a:ext uri="{FF2B5EF4-FFF2-40B4-BE49-F238E27FC236}">
                  <a16:creationId xmlns:a16="http://schemas.microsoft.com/office/drawing/2014/main" id="{E558012D-C473-4964-BD0D-1DD7B825E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" name="Oval 289">
              <a:extLst>
                <a:ext uri="{FF2B5EF4-FFF2-40B4-BE49-F238E27FC236}">
                  <a16:creationId xmlns:a16="http://schemas.microsoft.com/office/drawing/2014/main" id="{64209E41-6C71-4967-B1DE-491B18112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" name="Oval 290">
              <a:extLst>
                <a:ext uri="{FF2B5EF4-FFF2-40B4-BE49-F238E27FC236}">
                  <a16:creationId xmlns:a16="http://schemas.microsoft.com/office/drawing/2014/main" id="{D663DB87-E24B-480F-AD8D-13ACF2DA5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Oval 291">
              <a:extLst>
                <a:ext uri="{FF2B5EF4-FFF2-40B4-BE49-F238E27FC236}">
                  <a16:creationId xmlns:a16="http://schemas.microsoft.com/office/drawing/2014/main" id="{6F4750E3-CCB5-4216-8886-E745318C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292">
              <a:extLst>
                <a:ext uri="{FF2B5EF4-FFF2-40B4-BE49-F238E27FC236}">
                  <a16:creationId xmlns:a16="http://schemas.microsoft.com/office/drawing/2014/main" id="{3A1619E6-26B4-4B57-BAB7-26F23398F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Oval 293">
              <a:extLst>
                <a:ext uri="{FF2B5EF4-FFF2-40B4-BE49-F238E27FC236}">
                  <a16:creationId xmlns:a16="http://schemas.microsoft.com/office/drawing/2014/main" id="{126D7848-E7E0-4CC0-A850-F57CD60FE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Oval 294">
              <a:extLst>
                <a:ext uri="{FF2B5EF4-FFF2-40B4-BE49-F238E27FC236}">
                  <a16:creationId xmlns:a16="http://schemas.microsoft.com/office/drawing/2014/main" id="{D8A4046B-956F-4EEE-82AA-7F3059AB7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2" name="Oval 295">
              <a:extLst>
                <a:ext uri="{FF2B5EF4-FFF2-40B4-BE49-F238E27FC236}">
                  <a16:creationId xmlns:a16="http://schemas.microsoft.com/office/drawing/2014/main" id="{C5B241BB-AC24-4D6B-BE1A-6A0CA24B8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3" name="Oval 296">
              <a:extLst>
                <a:ext uri="{FF2B5EF4-FFF2-40B4-BE49-F238E27FC236}">
                  <a16:creationId xmlns:a16="http://schemas.microsoft.com/office/drawing/2014/main" id="{B9D11E4A-F58A-4653-9309-212263E22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4" name="Oval 297">
              <a:extLst>
                <a:ext uri="{FF2B5EF4-FFF2-40B4-BE49-F238E27FC236}">
                  <a16:creationId xmlns:a16="http://schemas.microsoft.com/office/drawing/2014/main" id="{C27709AC-F2E2-4FAF-AC58-765C72DDA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5" name="Oval 298">
              <a:extLst>
                <a:ext uri="{FF2B5EF4-FFF2-40B4-BE49-F238E27FC236}">
                  <a16:creationId xmlns:a16="http://schemas.microsoft.com/office/drawing/2014/main" id="{F613EB36-E4C4-49C4-B1C9-322B2C037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6" name="Oval 299">
              <a:extLst>
                <a:ext uri="{FF2B5EF4-FFF2-40B4-BE49-F238E27FC236}">
                  <a16:creationId xmlns:a16="http://schemas.microsoft.com/office/drawing/2014/main" id="{0EF1EF09-3EDA-4947-B852-D5270B0DC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7" name="Oval 300">
              <a:extLst>
                <a:ext uri="{FF2B5EF4-FFF2-40B4-BE49-F238E27FC236}">
                  <a16:creationId xmlns:a16="http://schemas.microsoft.com/office/drawing/2014/main" id="{77D7EC96-38F9-430E-8C2A-A2E043127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8" name="Oval 301">
              <a:extLst>
                <a:ext uri="{FF2B5EF4-FFF2-40B4-BE49-F238E27FC236}">
                  <a16:creationId xmlns:a16="http://schemas.microsoft.com/office/drawing/2014/main" id="{0F2972AD-D256-4A2F-9F98-665E293E6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9" name="Oval 302">
              <a:extLst>
                <a:ext uri="{FF2B5EF4-FFF2-40B4-BE49-F238E27FC236}">
                  <a16:creationId xmlns:a16="http://schemas.microsoft.com/office/drawing/2014/main" id="{6D76A457-A4D3-4B21-993F-2980FD59D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Oval 303">
              <a:extLst>
                <a:ext uri="{FF2B5EF4-FFF2-40B4-BE49-F238E27FC236}">
                  <a16:creationId xmlns:a16="http://schemas.microsoft.com/office/drawing/2014/main" id="{9A8E3048-199C-410F-A10D-92D1B74DF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Oval 304">
              <a:extLst>
                <a:ext uri="{FF2B5EF4-FFF2-40B4-BE49-F238E27FC236}">
                  <a16:creationId xmlns:a16="http://schemas.microsoft.com/office/drawing/2014/main" id="{496C7213-1769-4DE9-B5C1-B3E21D1F0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2" name="Oval 305">
              <a:extLst>
                <a:ext uri="{FF2B5EF4-FFF2-40B4-BE49-F238E27FC236}">
                  <a16:creationId xmlns:a16="http://schemas.microsoft.com/office/drawing/2014/main" id="{D98D54D0-CA0A-4CE6-B99B-35C42CCED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3" name="Oval 306">
              <a:extLst>
                <a:ext uri="{FF2B5EF4-FFF2-40B4-BE49-F238E27FC236}">
                  <a16:creationId xmlns:a16="http://schemas.microsoft.com/office/drawing/2014/main" id="{DC718F60-68B6-4C15-B8DE-87081E335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Oval 307">
              <a:extLst>
                <a:ext uri="{FF2B5EF4-FFF2-40B4-BE49-F238E27FC236}">
                  <a16:creationId xmlns:a16="http://schemas.microsoft.com/office/drawing/2014/main" id="{09A08367-E7A8-482F-A3D4-B57B8DCC2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Oval 308">
              <a:extLst>
                <a:ext uri="{FF2B5EF4-FFF2-40B4-BE49-F238E27FC236}">
                  <a16:creationId xmlns:a16="http://schemas.microsoft.com/office/drawing/2014/main" id="{0B7078B0-ED2A-4F6D-BC48-4A36FC60E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Oval 309">
              <a:extLst>
                <a:ext uri="{FF2B5EF4-FFF2-40B4-BE49-F238E27FC236}">
                  <a16:creationId xmlns:a16="http://schemas.microsoft.com/office/drawing/2014/main" id="{471D6FA9-F331-405C-AB91-077CFFFFA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Oval 310">
              <a:extLst>
                <a:ext uri="{FF2B5EF4-FFF2-40B4-BE49-F238E27FC236}">
                  <a16:creationId xmlns:a16="http://schemas.microsoft.com/office/drawing/2014/main" id="{CCE60BE2-E2BA-49AE-85D9-AB4FFC2C9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Oval 311">
              <a:extLst>
                <a:ext uri="{FF2B5EF4-FFF2-40B4-BE49-F238E27FC236}">
                  <a16:creationId xmlns:a16="http://schemas.microsoft.com/office/drawing/2014/main" id="{951891DD-9123-41A5-9457-72DA68214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Oval 312">
              <a:extLst>
                <a:ext uri="{FF2B5EF4-FFF2-40B4-BE49-F238E27FC236}">
                  <a16:creationId xmlns:a16="http://schemas.microsoft.com/office/drawing/2014/main" id="{4B45F2E2-A3DC-4737-9468-1CA2379E3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AutoShape 510" descr="75%">
              <a:extLst>
                <a:ext uri="{FF2B5EF4-FFF2-40B4-BE49-F238E27FC236}">
                  <a16:creationId xmlns:a16="http://schemas.microsoft.com/office/drawing/2014/main" id="{C31EF9EC-5129-4EF7-9B45-5C8582181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2705100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51" name="Marcador de contenido 3">
            <a:extLst>
              <a:ext uri="{FF2B5EF4-FFF2-40B4-BE49-F238E27FC236}">
                <a16:creationId xmlns:a16="http://schemas.microsoft.com/office/drawing/2014/main" id="{52118C51-51DA-4DF2-B638-B6CC07BA7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1056" y="2222862"/>
            <a:ext cx="5568565" cy="3021910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6356794D-A4C1-49D3-B505-576F60F3D864}"/>
              </a:ext>
            </a:extLst>
          </p:cNvPr>
          <p:cNvSpPr/>
          <p:nvPr/>
        </p:nvSpPr>
        <p:spPr>
          <a:xfrm>
            <a:off x="7364770" y="5244772"/>
            <a:ext cx="2741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Concreto</a:t>
            </a:r>
          </a:p>
        </p:txBody>
      </p:sp>
    </p:spTree>
    <p:extLst>
      <p:ext uri="{BB962C8B-B14F-4D97-AF65-F5344CB8AC3E}">
        <p14:creationId xmlns:p14="http://schemas.microsoft.com/office/powerpoint/2010/main" val="4307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Ninoshka</a:t>
            </a:r>
            <a:r>
              <a:rPr lang="es-ES" dirty="0"/>
              <a:t>, Guatemala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4835AC-34E7-4B4D-B374-365A1BE78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15" y="2090175"/>
            <a:ext cx="5877245" cy="3325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610AC6-C5D1-4C1F-A421-E3E9FE4FE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11" y="1877410"/>
            <a:ext cx="4713874" cy="35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Ninoshka</a:t>
            </a:r>
            <a:r>
              <a:rPr lang="es-ES" dirty="0"/>
              <a:t>, Guatemala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0D7482-1467-47D3-9830-896266D90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7" y="1904020"/>
            <a:ext cx="5344245" cy="30499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B4750F-A073-4699-91B4-DE506C5D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63" y="1904020"/>
            <a:ext cx="5344246" cy="30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Rampa Acceso puente Celaya</a:t>
            </a:r>
            <a:endParaRPr lang="es-PE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1BDC7D8-A888-47C1-8649-7A31BEB70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30" y="2071804"/>
            <a:ext cx="4602902" cy="3452177"/>
          </a:xfrm>
          <a:prstGeom prst="rect">
            <a:avLst/>
          </a:prstGeom>
          <a:ln>
            <a:noFill/>
          </a:ln>
        </p:spPr>
      </p:pic>
      <p:sp>
        <p:nvSpPr>
          <p:cNvPr id="7" name="Marcador de contenido 5">
            <a:extLst>
              <a:ext uri="{FF2B5EF4-FFF2-40B4-BE49-F238E27FC236}">
                <a16:creationId xmlns:a16="http://schemas.microsoft.com/office/drawing/2014/main" id="{665B47D7-AB53-48CD-9B9D-F5816A935BF7}"/>
              </a:ext>
            </a:extLst>
          </p:cNvPr>
          <p:cNvSpPr txBox="1">
            <a:spLocks/>
          </p:cNvSpPr>
          <p:nvPr/>
        </p:nvSpPr>
        <p:spPr>
          <a:xfrm>
            <a:off x="6810971" y="1784903"/>
            <a:ext cx="5076229" cy="43940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02137" indent="-402137" algn="l" defTabSz="1219170" rtl="0" eaLnBrk="1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719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4390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0158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83792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2000" dirty="0"/>
              <a:t>12 </a:t>
            </a:r>
            <a:r>
              <a:rPr lang="es-MX" sz="2000" dirty="0" err="1"/>
              <a:t>mts</a:t>
            </a:r>
            <a:r>
              <a:rPr lang="es-MX" sz="2000" dirty="0"/>
              <a:t>, Vertical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Paramento Frontal Prefabricado de Concreto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3 veces más Económico que el Uso de Escamas de Acero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Sin Problemas de Corrosión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Tiempo de Ejecución en Menor Tiempo 20% más rápido (Este Caso)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Agradecimientos a Arq. Raúl e Ing. Castillo</a:t>
            </a:r>
          </a:p>
        </p:txBody>
      </p:sp>
    </p:spTree>
    <p:extLst>
      <p:ext uri="{BB962C8B-B14F-4D97-AF65-F5344CB8AC3E}">
        <p14:creationId xmlns:p14="http://schemas.microsoft.com/office/powerpoint/2010/main" val="352245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Rampa Acceso puente Celaya</a:t>
            </a:r>
            <a:endParaRPr lang="es-PE" dirty="0"/>
          </a:p>
        </p:txBody>
      </p:sp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id="{7C43F506-E059-4195-B08D-A62FFD43D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4" y="1039813"/>
            <a:ext cx="9132711" cy="5137150"/>
          </a:xfrm>
          <a:prstGeom prst="rect">
            <a:avLst/>
          </a:prstGeom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282358B-0E10-4FD6-827E-E6A49DA32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84" y="946485"/>
            <a:ext cx="6680906" cy="5409081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6B6B3956-0904-4740-953F-4D1B4CF3AAF4}"/>
              </a:ext>
            </a:extLst>
          </p:cNvPr>
          <p:cNvSpPr/>
          <p:nvPr/>
        </p:nvSpPr>
        <p:spPr>
          <a:xfrm rot="16200000">
            <a:off x="8117946" y="1744662"/>
            <a:ext cx="520700" cy="28479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76CB160-B95F-4567-8ABF-AAF2A6C7CF18}"/>
              </a:ext>
            </a:extLst>
          </p:cNvPr>
          <p:cNvSpPr/>
          <p:nvPr/>
        </p:nvSpPr>
        <p:spPr>
          <a:xfrm>
            <a:off x="6657975" y="2895599"/>
            <a:ext cx="161925" cy="28479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90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Rampa Acceso puente Celaya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5AF1E6-7F9A-49B5-B42C-3FE6D12C5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7" y="2129270"/>
            <a:ext cx="5186382" cy="3299980"/>
          </a:xfrm>
          <a:prstGeom prst="rect">
            <a:avLst/>
          </a:prstGeom>
        </p:spPr>
      </p:pic>
      <p:pic>
        <p:nvPicPr>
          <p:cNvPr id="5" name="Marcador de contenido 5">
            <a:extLst>
              <a:ext uri="{FF2B5EF4-FFF2-40B4-BE49-F238E27FC236}">
                <a16:creationId xmlns:a16="http://schemas.microsoft.com/office/drawing/2014/main" id="{6DE12BCA-31D8-49C2-BAF1-DA756327A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92" y="2129270"/>
            <a:ext cx="5866631" cy="3299980"/>
          </a:xfrm>
        </p:spPr>
      </p:pic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7A70D723-3347-42CB-BDA6-9B3BA7EDA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05" y="986576"/>
            <a:ext cx="7071590" cy="5303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04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98B533-A0FC-47DA-94CD-D4A7D9C94B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7791" y="1342932"/>
            <a:ext cx="6467499" cy="37671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8F3620-8F60-4464-A6F6-2F1CEF8CE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1" y="3815797"/>
            <a:ext cx="3451344" cy="25885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E813CC-70E6-4625-A484-91E5D3A33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619" y="1670097"/>
            <a:ext cx="3334578" cy="44461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77ED8FA-F2B5-48FD-839F-D1953651C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25" y="2487552"/>
            <a:ext cx="7724775" cy="38385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A342A3-8D3B-45A0-BBFC-B26454482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52CA4C-50CD-4B8D-B1C6-7E4306E1D70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CVC – Perú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45474E-175A-4714-A927-EBD4FDB8E1E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63216" y="1034159"/>
            <a:ext cx="10805825" cy="53706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A2EA942-4046-45AE-B613-0BB145F6E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406" y="951612"/>
            <a:ext cx="7206828" cy="54033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BCDFE8-71E6-4561-A3C8-28FC0D0F6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16" y="984538"/>
            <a:ext cx="10820400" cy="53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FD882244-ECB5-4655-BB73-E8010C05E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93" y="1395874"/>
            <a:ext cx="5581233" cy="41859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AB1ADA7-DAF9-4074-BD82-F5D612B0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A48597-413B-4B6E-ADE2-59963BB225E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</a:t>
            </a:r>
            <a:r>
              <a:rPr lang="es-ES" dirty="0" err="1"/>
              <a:t>Munichis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5F5CA9-9355-4E90-826F-F85518D76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49" y="965535"/>
            <a:ext cx="4096595" cy="54621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108D8A8-BA7B-4B2D-8AE0-F87AF6449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" y="1395875"/>
            <a:ext cx="5581233" cy="41859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318BEC2-404B-4025-85C6-B49FFBE1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5" y="1395874"/>
            <a:ext cx="5581234" cy="41859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6789A5-226D-4675-B442-A748E421D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5" y="1102927"/>
            <a:ext cx="5971829" cy="44788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1764176-06D5-416E-BA14-A3A7C506EE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99" y="1102927"/>
            <a:ext cx="5279512" cy="4478872"/>
          </a:xfrm>
          <a:prstGeom prst="rect">
            <a:avLst/>
          </a:prstGeom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781C8B6-C259-47F0-9168-DCC4768F01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56" y="965535"/>
            <a:ext cx="9714459" cy="5464383"/>
          </a:xfrm>
        </p:spPr>
      </p:pic>
    </p:spTree>
    <p:extLst>
      <p:ext uri="{BB962C8B-B14F-4D97-AF65-F5344CB8AC3E}">
        <p14:creationId xmlns:p14="http://schemas.microsoft.com/office/powerpoint/2010/main" val="398339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F1FE6-028C-44FD-AB31-7E8C2DA1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3C20C5-C635-456E-A4BE-AEED27837F7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Viaducto 6.1 – True </a:t>
            </a:r>
            <a:r>
              <a:rPr lang="es-ES" dirty="0" err="1"/>
              <a:t>Abutment</a:t>
            </a:r>
            <a:r>
              <a:rPr lang="es-ES" dirty="0"/>
              <a:t> – Perú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12C4B3-765B-4CE6-9305-4B5C4CE2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357" y="1748202"/>
            <a:ext cx="3313167" cy="399629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EA6000-0F66-4FCB-8A23-7AF69CA2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6" y="965534"/>
            <a:ext cx="3470628" cy="24634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FAA754-2488-4B5E-B893-3C6D19387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431" y="1748202"/>
            <a:ext cx="3185137" cy="399629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F21560-7C5F-478C-B77A-E0C1BC37D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0" y="3735712"/>
            <a:ext cx="3482133" cy="248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36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Truck</a:t>
            </a:r>
            <a:r>
              <a:rPr lang="es-ES" dirty="0"/>
              <a:t> Shop Antamina, Perú</a:t>
            </a:r>
            <a:endParaRPr lang="es-PE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3E7B64DB-5C11-41BD-9B40-46F9FFE0061D}"/>
              </a:ext>
            </a:extLst>
          </p:cNvPr>
          <p:cNvSpPr txBox="1">
            <a:spLocks/>
          </p:cNvSpPr>
          <p:nvPr/>
        </p:nvSpPr>
        <p:spPr>
          <a:xfrm>
            <a:off x="6810971" y="1784903"/>
            <a:ext cx="5076229" cy="3968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402137" indent="-402137" algn="l" defTabSz="1219170" rtl="0" eaLnBrk="1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719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4390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0158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83792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2000" dirty="0"/>
              <a:t>Taludes variables (42, 52, 65, 85)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Alturas Variables (37, 30, 25, 20)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Refuerzos Geomallas </a:t>
            </a:r>
            <a:r>
              <a:rPr lang="es-MX" sz="2000" dirty="0" err="1"/>
              <a:t>TerraGrid</a:t>
            </a:r>
            <a:r>
              <a:rPr lang="es-MX" sz="2000" dirty="0"/>
              <a:t> XT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Paramento Frontal </a:t>
            </a:r>
            <a:r>
              <a:rPr lang="es-MX" sz="2000" dirty="0" err="1"/>
              <a:t>wrap</a:t>
            </a:r>
            <a:r>
              <a:rPr lang="es-MX" sz="2000" dirty="0"/>
              <a:t> </a:t>
            </a:r>
            <a:r>
              <a:rPr lang="es-MX" sz="2000" dirty="0" err="1"/>
              <a:t>around</a:t>
            </a:r>
            <a:endParaRPr lang="es-MX" sz="2000" dirty="0"/>
          </a:p>
          <a:p>
            <a:pPr>
              <a:lnSpc>
                <a:spcPct val="100000"/>
              </a:lnSpc>
            </a:pPr>
            <a:r>
              <a:rPr lang="es-MX" sz="2000" dirty="0"/>
              <a:t>Sobrecargas de camiones mineros CAT 707F (700ton)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Ubicación, </a:t>
            </a:r>
            <a:r>
              <a:rPr lang="es-MX" sz="2000" dirty="0" err="1"/>
              <a:t>Cia</a:t>
            </a:r>
            <a:r>
              <a:rPr lang="es-MX" sz="2000" dirty="0"/>
              <a:t> Minera Antamina, Ancash Perú, 4300 msnm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Agradecimientos a FTA Perú</a:t>
            </a: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D0C99337-BE72-43FF-B4CC-CF16FBD9A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5" y="2261279"/>
            <a:ext cx="5200324" cy="291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0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Truck</a:t>
            </a:r>
            <a:r>
              <a:rPr lang="es-ES" dirty="0"/>
              <a:t> Shop Antamina, Perú</a:t>
            </a:r>
            <a:endParaRPr lang="es-PE" dirty="0"/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E790A93D-11BF-4242-BB67-B878B172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67" y="4815226"/>
            <a:ext cx="8723328" cy="147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0E508215-1839-40C1-9025-919BE87E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27" y="1618262"/>
            <a:ext cx="463973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>
            <a:extLst>
              <a:ext uri="{FF2B5EF4-FFF2-40B4-BE49-F238E27FC236}">
                <a16:creationId xmlns:a16="http://schemas.microsoft.com/office/drawing/2014/main" id="{7F2F6353-01F7-4258-B1D3-A10DF552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01" y="1019596"/>
            <a:ext cx="4803338" cy="360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3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F32D3-16E7-4624-9940-547A5D03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INTRODUCCIÓN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7064CA-6FD4-4261-8BD5-40E33D9AF31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grpSp>
        <p:nvGrpSpPr>
          <p:cNvPr id="52" name="Group 256">
            <a:extLst>
              <a:ext uri="{FF2B5EF4-FFF2-40B4-BE49-F238E27FC236}">
                <a16:creationId xmlns:a16="http://schemas.microsoft.com/office/drawing/2014/main" id="{B862E0EE-C5B1-42B3-86FD-A80FE7BFD975}"/>
              </a:ext>
            </a:extLst>
          </p:cNvPr>
          <p:cNvGrpSpPr>
            <a:grpSpLocks/>
          </p:cNvGrpSpPr>
          <p:nvPr/>
        </p:nvGrpSpPr>
        <p:grpSpPr bwMode="auto">
          <a:xfrm>
            <a:off x="473776" y="1621208"/>
            <a:ext cx="4836880" cy="3713416"/>
            <a:chOff x="581025" y="2633663"/>
            <a:chExt cx="1857375" cy="2198687"/>
          </a:xfrm>
        </p:grpSpPr>
        <p:sp>
          <p:nvSpPr>
            <p:cNvPr id="53" name="AutoShape 511" descr="75%">
              <a:extLst>
                <a:ext uri="{FF2B5EF4-FFF2-40B4-BE49-F238E27FC236}">
                  <a16:creationId xmlns:a16="http://schemas.microsoft.com/office/drawing/2014/main" id="{0D787701-7E5E-4AE0-9E4B-F83092DEA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" y="4581525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4" name="Line 51">
              <a:extLst>
                <a:ext uri="{FF2B5EF4-FFF2-40B4-BE49-F238E27FC236}">
                  <a16:creationId xmlns:a16="http://schemas.microsoft.com/office/drawing/2014/main" id="{27FEF67F-9388-42C0-B8E1-E3B909845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5563" y="2633663"/>
              <a:ext cx="85725" cy="49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Line 52">
              <a:extLst>
                <a:ext uri="{FF2B5EF4-FFF2-40B4-BE49-F238E27FC236}">
                  <a16:creationId xmlns:a16="http://schemas.microsoft.com/office/drawing/2014/main" id="{9C3C0B49-84EB-48C0-9A27-7FF9829F2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113" y="4564063"/>
              <a:ext cx="571500" cy="158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53">
              <a:extLst>
                <a:ext uri="{FF2B5EF4-FFF2-40B4-BE49-F238E27FC236}">
                  <a16:creationId xmlns:a16="http://schemas.microsoft.com/office/drawing/2014/main" id="{C5CA3C1A-B657-4742-8A57-9B886D602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" y="4686300"/>
              <a:ext cx="782638" cy="146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7" name="Rectangle 54">
              <a:extLst>
                <a:ext uri="{FF2B5EF4-FFF2-40B4-BE49-F238E27FC236}">
                  <a16:creationId xmlns:a16="http://schemas.microsoft.com/office/drawing/2014/main" id="{A589646E-8F1F-4C95-B4A1-A978DF929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913" y="4691063"/>
              <a:ext cx="771525" cy="13335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05CF02C6-C196-4B88-AAB9-1B1115A10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2147483647 w 97"/>
                <a:gd name="T11" fmla="*/ 2147483647 h 1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1270"/>
                <a:gd name="T20" fmla="*/ 97 w 97"/>
                <a:gd name="T21" fmla="*/ 1270 h 1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  <a:lnTo>
                    <a:pt x="1" y="127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A645732A-21D0-49D4-AC2F-5EEB12B44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270"/>
                <a:gd name="T17" fmla="*/ 97 w 97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0" name="Line 261">
              <a:extLst>
                <a:ext uri="{FF2B5EF4-FFF2-40B4-BE49-F238E27FC236}">
                  <a16:creationId xmlns:a16="http://schemas.microsoft.com/office/drawing/2014/main" id="{50312CD4-3466-407A-9005-74DF157BA7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438" y="2746375"/>
              <a:ext cx="1587" cy="20097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262">
              <a:extLst>
                <a:ext uri="{FF2B5EF4-FFF2-40B4-BE49-F238E27FC236}">
                  <a16:creationId xmlns:a16="http://schemas.microsoft.com/office/drawing/2014/main" id="{5A0B412C-180B-4D8F-AFB4-CEFE25A66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288" y="4778375"/>
              <a:ext cx="160337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rc 263">
              <a:extLst>
                <a:ext uri="{FF2B5EF4-FFF2-40B4-BE49-F238E27FC236}">
                  <a16:creationId xmlns:a16="http://schemas.microsoft.com/office/drawing/2014/main" id="{23CE5EDD-4806-4154-BCED-E6F66DC9D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11700"/>
              <a:ext cx="30162" cy="31750"/>
            </a:xfrm>
            <a:custGeom>
              <a:avLst/>
              <a:gdLst>
                <a:gd name="T0" fmla="*/ 0 w 21572"/>
                <a:gd name="T1" fmla="*/ 206707 h 21600"/>
                <a:gd name="T2" fmla="*/ 161179 w 21572"/>
                <a:gd name="T3" fmla="*/ 0 h 21600"/>
                <a:gd name="T4" fmla="*/ 161179 w 21572"/>
                <a:gd name="T5" fmla="*/ 217871 h 21600"/>
                <a:gd name="T6" fmla="*/ 0 60000 65536"/>
                <a:gd name="T7" fmla="*/ 0 60000 65536"/>
                <a:gd name="T8" fmla="*/ 0 60000 65536"/>
                <a:gd name="T9" fmla="*/ 0 w 21572"/>
                <a:gd name="T10" fmla="*/ 0 h 21600"/>
                <a:gd name="T11" fmla="*/ 21572 w 215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72" h="21600" fill="none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</a:path>
                <a:path w="21572" h="21600" stroke="0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  <a:lnTo>
                    <a:pt x="21572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3" name="Arc 264">
              <a:extLst>
                <a:ext uri="{FF2B5EF4-FFF2-40B4-BE49-F238E27FC236}">
                  <a16:creationId xmlns:a16="http://schemas.microsoft.com/office/drawing/2014/main" id="{B9266702-E33C-4F50-89A5-F7CBB8115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37100"/>
              <a:ext cx="30162" cy="46038"/>
            </a:xfrm>
            <a:custGeom>
              <a:avLst/>
              <a:gdLst>
                <a:gd name="T0" fmla="*/ 160617 w 21587"/>
                <a:gd name="T1" fmla="*/ 2025028 h 21600"/>
                <a:gd name="T2" fmla="*/ 0 w 21587"/>
                <a:gd name="T3" fmla="*/ 70954 h 21600"/>
                <a:gd name="T4" fmla="*/ 160617 w 215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87"/>
                <a:gd name="T10" fmla="*/ 0 h 21600"/>
                <a:gd name="T11" fmla="*/ 21587 w 215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7" h="21600" fill="none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</a:path>
                <a:path w="21587" h="21600" stroke="0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  <a:lnTo>
                    <a:pt x="21587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4" name="Arc 265">
              <a:extLst>
                <a:ext uri="{FF2B5EF4-FFF2-40B4-BE49-F238E27FC236}">
                  <a16:creationId xmlns:a16="http://schemas.microsoft.com/office/drawing/2014/main" id="{ACE0D663-1508-43EB-B8DB-07C4C257B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50" y="4749800"/>
              <a:ext cx="30163" cy="31750"/>
            </a:xfrm>
            <a:custGeom>
              <a:avLst/>
              <a:gdLst>
                <a:gd name="T0" fmla="*/ 160170 w 21600"/>
                <a:gd name="T1" fmla="*/ 0 h 21600"/>
                <a:gd name="T2" fmla="*/ 0 w 21600"/>
                <a:gd name="T3" fmla="*/ 21787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5" name="Arc 266">
              <a:extLst>
                <a:ext uri="{FF2B5EF4-FFF2-40B4-BE49-F238E27FC236}">
                  <a16:creationId xmlns:a16="http://schemas.microsoft.com/office/drawing/2014/main" id="{9C093AA3-2D1E-45A1-8D6F-79FC70665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4625"/>
              <a:ext cx="25400" cy="28575"/>
            </a:xfrm>
            <a:custGeom>
              <a:avLst/>
              <a:gdLst>
                <a:gd name="T0" fmla="*/ 0 w 23173"/>
                <a:gd name="T1" fmla="*/ 303 h 21600"/>
                <a:gd name="T2" fmla="*/ 40189 w 23173"/>
                <a:gd name="T3" fmla="*/ 115784 h 21600"/>
                <a:gd name="T4" fmla="*/ 2728 w 23173"/>
                <a:gd name="T5" fmla="*/ 115784 h 21600"/>
                <a:gd name="T6" fmla="*/ 0 60000 65536"/>
                <a:gd name="T7" fmla="*/ 0 60000 65536"/>
                <a:gd name="T8" fmla="*/ 0 60000 65536"/>
                <a:gd name="T9" fmla="*/ 0 w 23173"/>
                <a:gd name="T10" fmla="*/ 0 h 21600"/>
                <a:gd name="T11" fmla="*/ 23173 w 2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73" h="21600" fill="none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</a:path>
                <a:path w="23173" h="21600" stroke="0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  <a:lnTo>
                    <a:pt x="1573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6" name="Arc 267">
              <a:extLst>
                <a:ext uri="{FF2B5EF4-FFF2-40B4-BE49-F238E27FC236}">
                  <a16:creationId xmlns:a16="http://schemas.microsoft.com/office/drawing/2014/main" id="{0F5056C3-780F-4E32-8E3D-83F4E2DD3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7800"/>
              <a:ext cx="11112" cy="31750"/>
            </a:xfrm>
            <a:custGeom>
              <a:avLst/>
              <a:gdLst>
                <a:gd name="T0" fmla="*/ 0 w 21600"/>
                <a:gd name="T1" fmla="*/ 236133 h 21255"/>
                <a:gd name="T2" fmla="*/ 329 w 21600"/>
                <a:gd name="T3" fmla="*/ 0 h 21255"/>
                <a:gd name="T4" fmla="*/ 400 w 21600"/>
                <a:gd name="T5" fmla="*/ 236133 h 212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255"/>
                <a:gd name="T11" fmla="*/ 21600 w 21600"/>
                <a:gd name="T12" fmla="*/ 21255 h 212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255" fill="none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</a:path>
                <a:path w="21600" h="21255" stroke="0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  <a:lnTo>
                    <a:pt x="21600" y="21255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7" name="Line 268">
              <a:extLst>
                <a:ext uri="{FF2B5EF4-FFF2-40B4-BE49-F238E27FC236}">
                  <a16:creationId xmlns:a16="http://schemas.microsoft.com/office/drawing/2014/main" id="{AACBF30E-25D0-4AF6-91B9-D90A18E27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1100" y="4743450"/>
              <a:ext cx="57467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269">
              <a:extLst>
                <a:ext uri="{FF2B5EF4-FFF2-40B4-BE49-F238E27FC236}">
                  <a16:creationId xmlns:a16="http://schemas.microsoft.com/office/drawing/2014/main" id="{70F439A9-84D8-4231-9598-425AEA7D7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" y="2636838"/>
              <a:ext cx="790575" cy="53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9" name="Rectangle 270">
              <a:extLst>
                <a:ext uri="{FF2B5EF4-FFF2-40B4-BE49-F238E27FC236}">
                  <a16:creationId xmlns:a16="http://schemas.microsoft.com/office/drawing/2014/main" id="{68F5321B-F9B1-46BE-96B3-E21D7A222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438" y="2641600"/>
              <a:ext cx="777875" cy="4127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0" name="Line 271">
              <a:extLst>
                <a:ext uri="{FF2B5EF4-FFF2-40B4-BE49-F238E27FC236}">
                  <a16:creationId xmlns:a16="http://schemas.microsoft.com/office/drawing/2014/main" id="{9EA0F4DD-0637-4AEF-859C-1B600D39D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288" y="2636838"/>
              <a:ext cx="52387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Oval 272">
              <a:extLst>
                <a:ext uri="{FF2B5EF4-FFF2-40B4-BE49-F238E27FC236}">
                  <a16:creationId xmlns:a16="http://schemas.microsoft.com/office/drawing/2014/main" id="{1E7C1619-AC1D-415A-8BD7-EB7A2219A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2" name="Oval 273">
              <a:extLst>
                <a:ext uri="{FF2B5EF4-FFF2-40B4-BE49-F238E27FC236}">
                  <a16:creationId xmlns:a16="http://schemas.microsoft.com/office/drawing/2014/main" id="{318FF544-52C7-405D-986D-73A9A2307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3" name="Oval 289">
              <a:extLst>
                <a:ext uri="{FF2B5EF4-FFF2-40B4-BE49-F238E27FC236}">
                  <a16:creationId xmlns:a16="http://schemas.microsoft.com/office/drawing/2014/main" id="{AEFCF029-0EAF-4080-92A6-DCE3B1CD9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4" name="Oval 290">
              <a:extLst>
                <a:ext uri="{FF2B5EF4-FFF2-40B4-BE49-F238E27FC236}">
                  <a16:creationId xmlns:a16="http://schemas.microsoft.com/office/drawing/2014/main" id="{B7E6D96E-D1A1-4E96-8A0E-5A391A204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5" name="Oval 291">
              <a:extLst>
                <a:ext uri="{FF2B5EF4-FFF2-40B4-BE49-F238E27FC236}">
                  <a16:creationId xmlns:a16="http://schemas.microsoft.com/office/drawing/2014/main" id="{11EF507B-7096-4EEB-B70D-D1B4E651E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6" name="Oval 292">
              <a:extLst>
                <a:ext uri="{FF2B5EF4-FFF2-40B4-BE49-F238E27FC236}">
                  <a16:creationId xmlns:a16="http://schemas.microsoft.com/office/drawing/2014/main" id="{7F78ECA4-183D-4BAB-92FB-30C61F68F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7" name="Oval 293">
              <a:extLst>
                <a:ext uri="{FF2B5EF4-FFF2-40B4-BE49-F238E27FC236}">
                  <a16:creationId xmlns:a16="http://schemas.microsoft.com/office/drawing/2014/main" id="{59B16F4A-462A-4F76-9C03-5FC18B9D7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8" name="Oval 294">
              <a:extLst>
                <a:ext uri="{FF2B5EF4-FFF2-40B4-BE49-F238E27FC236}">
                  <a16:creationId xmlns:a16="http://schemas.microsoft.com/office/drawing/2014/main" id="{E275D70C-4633-4FC2-BDDC-A68BE902D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9" name="Oval 295">
              <a:extLst>
                <a:ext uri="{FF2B5EF4-FFF2-40B4-BE49-F238E27FC236}">
                  <a16:creationId xmlns:a16="http://schemas.microsoft.com/office/drawing/2014/main" id="{6DAA3896-E4E9-4F7F-BA50-BE1A65899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0" name="Oval 296">
              <a:extLst>
                <a:ext uri="{FF2B5EF4-FFF2-40B4-BE49-F238E27FC236}">
                  <a16:creationId xmlns:a16="http://schemas.microsoft.com/office/drawing/2014/main" id="{9F3E6EF1-EB74-410A-A1CF-C1FDF91CA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1" name="Oval 297">
              <a:extLst>
                <a:ext uri="{FF2B5EF4-FFF2-40B4-BE49-F238E27FC236}">
                  <a16:creationId xmlns:a16="http://schemas.microsoft.com/office/drawing/2014/main" id="{53143CFF-8E74-4D9C-886F-7C70AEF1E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2" name="Oval 298">
              <a:extLst>
                <a:ext uri="{FF2B5EF4-FFF2-40B4-BE49-F238E27FC236}">
                  <a16:creationId xmlns:a16="http://schemas.microsoft.com/office/drawing/2014/main" id="{53065976-950A-47BB-A494-77C9A8859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3" name="Oval 299">
              <a:extLst>
                <a:ext uri="{FF2B5EF4-FFF2-40B4-BE49-F238E27FC236}">
                  <a16:creationId xmlns:a16="http://schemas.microsoft.com/office/drawing/2014/main" id="{91960258-1707-4858-8A14-7A2513CB4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4" name="Oval 300">
              <a:extLst>
                <a:ext uri="{FF2B5EF4-FFF2-40B4-BE49-F238E27FC236}">
                  <a16:creationId xmlns:a16="http://schemas.microsoft.com/office/drawing/2014/main" id="{EED32494-3BDC-4713-A083-7482635B9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5" name="Oval 301">
              <a:extLst>
                <a:ext uri="{FF2B5EF4-FFF2-40B4-BE49-F238E27FC236}">
                  <a16:creationId xmlns:a16="http://schemas.microsoft.com/office/drawing/2014/main" id="{A9555A31-0171-46AC-9B1A-CF056950E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6" name="Oval 302">
              <a:extLst>
                <a:ext uri="{FF2B5EF4-FFF2-40B4-BE49-F238E27FC236}">
                  <a16:creationId xmlns:a16="http://schemas.microsoft.com/office/drawing/2014/main" id="{427406B4-A32C-4711-8F12-A5F2A1CE2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7" name="Oval 303">
              <a:extLst>
                <a:ext uri="{FF2B5EF4-FFF2-40B4-BE49-F238E27FC236}">
                  <a16:creationId xmlns:a16="http://schemas.microsoft.com/office/drawing/2014/main" id="{44C73CC9-31B5-4E4A-BB3F-CA0AAD5DD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8" name="Oval 304">
              <a:extLst>
                <a:ext uri="{FF2B5EF4-FFF2-40B4-BE49-F238E27FC236}">
                  <a16:creationId xmlns:a16="http://schemas.microsoft.com/office/drawing/2014/main" id="{2D9641CD-0C92-452F-AC5C-7D3B266EE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9" name="Oval 305">
              <a:extLst>
                <a:ext uri="{FF2B5EF4-FFF2-40B4-BE49-F238E27FC236}">
                  <a16:creationId xmlns:a16="http://schemas.microsoft.com/office/drawing/2014/main" id="{F8C1BDF1-B004-4566-8876-11D0BE5EC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0" name="Oval 306">
              <a:extLst>
                <a:ext uri="{FF2B5EF4-FFF2-40B4-BE49-F238E27FC236}">
                  <a16:creationId xmlns:a16="http://schemas.microsoft.com/office/drawing/2014/main" id="{DEA7622C-4FEC-49C9-BF85-894D3DDFD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1" name="Oval 307">
              <a:extLst>
                <a:ext uri="{FF2B5EF4-FFF2-40B4-BE49-F238E27FC236}">
                  <a16:creationId xmlns:a16="http://schemas.microsoft.com/office/drawing/2014/main" id="{D8750E95-29A9-4D8E-BD1A-B6AB31968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2" name="Oval 308">
              <a:extLst>
                <a:ext uri="{FF2B5EF4-FFF2-40B4-BE49-F238E27FC236}">
                  <a16:creationId xmlns:a16="http://schemas.microsoft.com/office/drawing/2014/main" id="{B4459DE4-8BFD-48B6-8103-03BA05CEA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3" name="Oval 309">
              <a:extLst>
                <a:ext uri="{FF2B5EF4-FFF2-40B4-BE49-F238E27FC236}">
                  <a16:creationId xmlns:a16="http://schemas.microsoft.com/office/drawing/2014/main" id="{BA4F8BD9-D902-4948-8699-BE73FD955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4" name="Oval 310">
              <a:extLst>
                <a:ext uri="{FF2B5EF4-FFF2-40B4-BE49-F238E27FC236}">
                  <a16:creationId xmlns:a16="http://schemas.microsoft.com/office/drawing/2014/main" id="{AD6F2AD9-5F8D-46C4-BE93-AB40786B2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5" name="Oval 311">
              <a:extLst>
                <a:ext uri="{FF2B5EF4-FFF2-40B4-BE49-F238E27FC236}">
                  <a16:creationId xmlns:a16="http://schemas.microsoft.com/office/drawing/2014/main" id="{5FE66AC0-DAC1-4744-9C06-F4755D83A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6" name="Oval 312">
              <a:extLst>
                <a:ext uri="{FF2B5EF4-FFF2-40B4-BE49-F238E27FC236}">
                  <a16:creationId xmlns:a16="http://schemas.microsoft.com/office/drawing/2014/main" id="{A4905D4B-5377-4BAE-8DFD-742317CEB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7" name="AutoShape 510" descr="75%">
              <a:extLst>
                <a:ext uri="{FF2B5EF4-FFF2-40B4-BE49-F238E27FC236}">
                  <a16:creationId xmlns:a16="http://schemas.microsoft.com/office/drawing/2014/main" id="{FCB9A944-0202-4C68-8C13-E244BFE2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2705100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98" name="Marcador de contenido 97">
            <a:extLst>
              <a:ext uri="{FF2B5EF4-FFF2-40B4-BE49-F238E27FC236}">
                <a16:creationId xmlns:a16="http://schemas.microsoft.com/office/drawing/2014/main" id="{84CF5672-9A2E-4894-A54E-5A8F6826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6978" y="1816932"/>
            <a:ext cx="3829050" cy="3638550"/>
          </a:xfrm>
          <a:prstGeom prst="rect">
            <a:avLst/>
          </a:prstGeom>
        </p:spPr>
      </p:pic>
      <p:sp>
        <p:nvSpPr>
          <p:cNvPr id="99" name="Rectángulo 98">
            <a:extLst>
              <a:ext uri="{FF2B5EF4-FFF2-40B4-BE49-F238E27FC236}">
                <a16:creationId xmlns:a16="http://schemas.microsoft.com/office/drawing/2014/main" id="{16A288D5-0028-4C84-92F2-92D36F5AB3EE}"/>
              </a:ext>
            </a:extLst>
          </p:cNvPr>
          <p:cNvSpPr/>
          <p:nvPr/>
        </p:nvSpPr>
        <p:spPr>
          <a:xfrm>
            <a:off x="6896978" y="5321219"/>
            <a:ext cx="3955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Mampostería</a:t>
            </a:r>
          </a:p>
        </p:txBody>
      </p:sp>
    </p:spTree>
    <p:extLst>
      <p:ext uri="{BB962C8B-B14F-4D97-AF65-F5344CB8AC3E}">
        <p14:creationId xmlns:p14="http://schemas.microsoft.com/office/powerpoint/2010/main" val="13422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Truck</a:t>
            </a:r>
            <a:r>
              <a:rPr lang="es-ES" dirty="0"/>
              <a:t> Shop Antamina, Perú</a:t>
            </a:r>
            <a:endParaRPr lang="es-PE" dirty="0"/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8BB3B82F-2E20-409B-A8DB-3071EB213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9" y="1421606"/>
            <a:ext cx="5353049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>
            <a:extLst>
              <a:ext uri="{FF2B5EF4-FFF2-40B4-BE49-F238E27FC236}">
                <a16:creationId xmlns:a16="http://schemas.microsoft.com/office/drawing/2014/main" id="{944A3857-2DB3-49B4-B4A8-47B23BEB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74" y="1764505"/>
            <a:ext cx="5288846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709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Truck</a:t>
            </a:r>
            <a:r>
              <a:rPr lang="es-ES" dirty="0"/>
              <a:t> Shop Antamina, Perú</a:t>
            </a:r>
            <a:endParaRPr lang="es-PE" dirty="0"/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F7C60783-BAAB-4A90-989F-78AAFCD0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0" y="1876425"/>
            <a:ext cx="598140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3">
            <a:extLst>
              <a:ext uri="{FF2B5EF4-FFF2-40B4-BE49-F238E27FC236}">
                <a16:creationId xmlns:a16="http://schemas.microsoft.com/office/drawing/2014/main" id="{BEE38F4D-BA8D-4B21-A83C-8F2A1DE3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00" y="1876425"/>
            <a:ext cx="5200650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327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See</a:t>
            </a:r>
            <a:r>
              <a:rPr lang="es-ES" dirty="0"/>
              <a:t> Page Antamina, Perú</a:t>
            </a:r>
            <a:endParaRPr lang="es-PE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9EE48C3-D0FE-49E5-A6B0-281A5D5D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75" y="1784903"/>
            <a:ext cx="4078755" cy="4004719"/>
          </a:xfrm>
          <a:prstGeom prst="rect">
            <a:avLst/>
          </a:prstGeom>
        </p:spPr>
      </p:pic>
      <p:sp>
        <p:nvSpPr>
          <p:cNvPr id="14" name="Marcador de contenido 5">
            <a:extLst>
              <a:ext uri="{FF2B5EF4-FFF2-40B4-BE49-F238E27FC236}">
                <a16:creationId xmlns:a16="http://schemas.microsoft.com/office/drawing/2014/main" id="{22B158F6-79FB-428E-B663-BB7E4A0565AE}"/>
              </a:ext>
            </a:extLst>
          </p:cNvPr>
          <p:cNvSpPr txBox="1">
            <a:spLocks/>
          </p:cNvSpPr>
          <p:nvPr/>
        </p:nvSpPr>
        <p:spPr>
          <a:xfrm>
            <a:off x="6810971" y="1784903"/>
            <a:ext cx="5076229" cy="3968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02137" indent="-402137" algn="l" defTabSz="1219170" rtl="0" eaLnBrk="1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719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4390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0158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83792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2000" dirty="0"/>
              <a:t>Altura 17m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Refuerzos </a:t>
            </a:r>
            <a:r>
              <a:rPr lang="es-MX" sz="2000" dirty="0" err="1"/>
              <a:t>GeoTextiles</a:t>
            </a:r>
            <a:r>
              <a:rPr lang="es-MX" sz="2000" dirty="0"/>
              <a:t> PET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Paramento Frontal </a:t>
            </a:r>
            <a:r>
              <a:rPr lang="es-MX" sz="2000" dirty="0" err="1"/>
              <a:t>wrap</a:t>
            </a:r>
            <a:r>
              <a:rPr lang="es-MX" sz="2000" dirty="0"/>
              <a:t> </a:t>
            </a:r>
            <a:r>
              <a:rPr lang="es-MX" sz="2000" dirty="0" err="1"/>
              <a:t>around</a:t>
            </a:r>
            <a:r>
              <a:rPr lang="es-MX" sz="2000" dirty="0"/>
              <a:t> con Geomalla </a:t>
            </a:r>
            <a:r>
              <a:rPr lang="es-MX" sz="2000" dirty="0" err="1"/>
              <a:t>TenCate</a:t>
            </a:r>
            <a:r>
              <a:rPr lang="es-MX" sz="2000" dirty="0"/>
              <a:t> </a:t>
            </a:r>
            <a:r>
              <a:rPr lang="es-MX" sz="2000" dirty="0" err="1"/>
              <a:t>MiraMesh</a:t>
            </a:r>
            <a:endParaRPr lang="es-MX" sz="2000" dirty="0"/>
          </a:p>
          <a:p>
            <a:pPr>
              <a:lnSpc>
                <a:spcPct val="100000"/>
              </a:lnSpc>
            </a:pPr>
            <a:r>
              <a:rPr lang="es-MX" sz="2000" dirty="0"/>
              <a:t>Sobrecargas de tránsito de camiones mineros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Ubicación, </a:t>
            </a:r>
            <a:r>
              <a:rPr lang="es-MX" sz="2000" dirty="0" err="1"/>
              <a:t>Cia</a:t>
            </a:r>
            <a:r>
              <a:rPr lang="es-MX" sz="2000" dirty="0"/>
              <a:t> Minera Antamina, Ancash Perú, 4300 msnm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Agradecimientos a FTA Perú</a:t>
            </a:r>
          </a:p>
        </p:txBody>
      </p:sp>
    </p:spTree>
    <p:extLst>
      <p:ext uri="{BB962C8B-B14F-4D97-AF65-F5344CB8AC3E}">
        <p14:creationId xmlns:p14="http://schemas.microsoft.com/office/powerpoint/2010/main" val="2356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 err="1"/>
              <a:t>See</a:t>
            </a:r>
            <a:r>
              <a:rPr lang="es-ES" dirty="0"/>
              <a:t> Page Antamina, Perú</a:t>
            </a:r>
            <a:endParaRPr lang="es-PE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097230F-096B-479B-B20F-69C46F759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13" y="2021267"/>
            <a:ext cx="4886600" cy="37401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C31F610-7FEB-497A-BA3C-A4BD9E24E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7" y="2021267"/>
            <a:ext cx="5452061" cy="37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3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Chancador Primario Mina Justa, Perú</a:t>
            </a:r>
            <a:endParaRPr lang="es-PE" dirty="0"/>
          </a:p>
        </p:txBody>
      </p:sp>
      <p:sp>
        <p:nvSpPr>
          <p:cNvPr id="8" name="Marcador de contenido 5">
            <a:extLst>
              <a:ext uri="{FF2B5EF4-FFF2-40B4-BE49-F238E27FC236}">
                <a16:creationId xmlns:a16="http://schemas.microsoft.com/office/drawing/2014/main" id="{7DCCB5CE-D319-42FB-A152-D4CE6EFE4811}"/>
              </a:ext>
            </a:extLst>
          </p:cNvPr>
          <p:cNvSpPr txBox="1">
            <a:spLocks/>
          </p:cNvSpPr>
          <p:nvPr/>
        </p:nvSpPr>
        <p:spPr>
          <a:xfrm>
            <a:off x="6810971" y="1784903"/>
            <a:ext cx="5076229" cy="3968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402137" indent="-402137" algn="l" defTabSz="1219170" rtl="0" eaLnBrk="1" latinLnBrk="0" hangingPunct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719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4390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015850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83792" indent="-287979" algn="l" defTabSz="1219170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MX" sz="2000" dirty="0"/>
              <a:t>Alturas Variables (15, 10 y 5)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Paramento Frontal cara gaviones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Refuerzo geomallas tipo </a:t>
            </a:r>
            <a:r>
              <a:rPr lang="es-MX" sz="2000" dirty="0" err="1"/>
              <a:t>MiraGrid</a:t>
            </a:r>
            <a:r>
              <a:rPr lang="es-MX" sz="2000" dirty="0"/>
              <a:t> XT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Sobrecargas de camiones mineros 80ton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Ubicación, </a:t>
            </a:r>
            <a:r>
              <a:rPr lang="es-MX" sz="2000" dirty="0" err="1"/>
              <a:t>Cia</a:t>
            </a:r>
            <a:r>
              <a:rPr lang="es-MX" sz="2000" dirty="0"/>
              <a:t> Minera Justa, Ica Perú, </a:t>
            </a:r>
          </a:p>
          <a:p>
            <a:pPr>
              <a:lnSpc>
                <a:spcPct val="100000"/>
              </a:lnSpc>
            </a:pPr>
            <a:r>
              <a:rPr lang="es-MX" sz="2000" dirty="0"/>
              <a:t>Agradecimientos a FTA Perú</a:t>
            </a:r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7B7EBBF2-A399-47DF-A638-4F6F1A779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95425"/>
            <a:ext cx="56769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Chancador Primario Mina Justa, Perú</a:t>
            </a:r>
            <a:endParaRPr lang="es-PE" dirty="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B0EDDA8F-423E-4872-B7F3-86B606F7C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4" y="1847851"/>
            <a:ext cx="5020696" cy="3765522"/>
          </a:xfrm>
          <a:prstGeom prst="rect">
            <a:avLst/>
          </a:prstGeom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A89128AD-D9D4-4DA7-95CC-B5A74887E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3" y="1847851"/>
            <a:ext cx="5145532" cy="385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7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765CACD2-5C55-4946-AD17-E186D987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Aplicaciones</a:t>
            </a:r>
            <a:endParaRPr lang="es-PE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81EE9AB-DC5A-4E04-BFE4-49D5E80ABB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s-ES" dirty="0"/>
              <a:t>Proyecto Chancador Primario </a:t>
            </a:r>
            <a:r>
              <a:rPr lang="es-ES" dirty="0" err="1"/>
              <a:t>Golds</a:t>
            </a:r>
            <a:r>
              <a:rPr lang="es-ES" dirty="0"/>
              <a:t> </a:t>
            </a:r>
            <a:r>
              <a:rPr lang="es-ES" dirty="0" err="1"/>
              <a:t>Fields</a:t>
            </a:r>
            <a:r>
              <a:rPr lang="es-ES" dirty="0"/>
              <a:t>, Perú</a:t>
            </a:r>
            <a:endParaRPr lang="es-PE" dirty="0"/>
          </a:p>
        </p:txBody>
      </p:sp>
      <p:pic>
        <p:nvPicPr>
          <p:cNvPr id="8" name="Picture 2" descr="C:\Users\Jose\Downloads\Documents\Proyecto Cerro Corona - Perú\Supervisión CQA 2007\Inf. agosto\REPORTES\fotos seleccionadas\DSC02327.JPG">
            <a:extLst>
              <a:ext uri="{FF2B5EF4-FFF2-40B4-BE49-F238E27FC236}">
                <a16:creationId xmlns:a16="http://schemas.microsoft.com/office/drawing/2014/main" id="{A88BFED1-4C7D-4BC3-92A9-800C7D6C0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58"/>
          <a:stretch/>
        </p:blipFill>
        <p:spPr bwMode="auto">
          <a:xfrm>
            <a:off x="1542249" y="1405666"/>
            <a:ext cx="678215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Jose\Downloads\Documents\Proyecto Cerro Corona - Perú\Supervisión CQA 2007\Inf. octubre\REPORTES\fotos 14-10-07\(tarde)6.JPG">
            <a:extLst>
              <a:ext uri="{FF2B5EF4-FFF2-40B4-BE49-F238E27FC236}">
                <a16:creationId xmlns:a16="http://schemas.microsoft.com/office/drawing/2014/main" id="{DDF5579F-9302-4451-ACD2-F5A64E03B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31"/>
          <a:stretch/>
        </p:blipFill>
        <p:spPr bwMode="auto">
          <a:xfrm>
            <a:off x="2302553" y="1670724"/>
            <a:ext cx="665315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Terramesh Final">
            <a:extLst>
              <a:ext uri="{FF2B5EF4-FFF2-40B4-BE49-F238E27FC236}">
                <a16:creationId xmlns:a16="http://schemas.microsoft.com/office/drawing/2014/main" id="{B33A253C-566B-4168-B71A-08990B4EE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6" b="13738"/>
          <a:stretch/>
        </p:blipFill>
        <p:spPr bwMode="auto">
          <a:xfrm>
            <a:off x="3050429" y="1970269"/>
            <a:ext cx="669894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Simposium">
            <a:extLst>
              <a:ext uri="{FF2B5EF4-FFF2-40B4-BE49-F238E27FC236}">
                <a16:creationId xmlns:a16="http://schemas.microsoft.com/office/drawing/2014/main" id="{C407066F-B6FA-4D94-BC66-7C47BACFA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2666" y="1126016"/>
            <a:ext cx="7712929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44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id="{91C678C9-EC44-4E2D-8F50-B231CD4A0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DDA723-BDAD-487F-8A89-0BE0A182800E}"/>
              </a:ext>
            </a:extLst>
          </p:cNvPr>
          <p:cNvSpPr txBox="1">
            <a:spLocks/>
          </p:cNvSpPr>
          <p:nvPr/>
        </p:nvSpPr>
        <p:spPr>
          <a:xfrm>
            <a:off x="5391206" y="4438650"/>
            <a:ext cx="6800794" cy="911008"/>
          </a:xfrm>
          <a:prstGeom prst="rect">
            <a:avLst/>
          </a:prstGeom>
          <a:solidFill>
            <a:srgbClr val="FFFFFF">
              <a:alpha val="7843"/>
            </a:srgb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2667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PE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Gracias por su atención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17410258-CA7E-4070-ABDD-2ADCFAFE0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2" y="225425"/>
            <a:ext cx="8469255" cy="6238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D7BAC10-9AD5-4731-A053-6981A2AC5F9B}"/>
              </a:ext>
            </a:extLst>
          </p:cNvPr>
          <p:cNvSpPr txBox="1">
            <a:spLocks/>
          </p:cNvSpPr>
          <p:nvPr/>
        </p:nvSpPr>
        <p:spPr>
          <a:xfrm>
            <a:off x="0" y="5484588"/>
            <a:ext cx="12192000" cy="13734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PE" b="1" dirty="0"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BCA0E56-6C90-4A45-B2B2-FF97966E175B}"/>
              </a:ext>
            </a:extLst>
          </p:cNvPr>
          <p:cNvSpPr txBox="1"/>
          <p:nvPr/>
        </p:nvSpPr>
        <p:spPr>
          <a:xfrm>
            <a:off x="158468" y="5723893"/>
            <a:ext cx="3994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Ing. Wilfredo Rodríguez</a:t>
            </a:r>
          </a:p>
          <a:p>
            <a:r>
              <a:rPr lang="es-PE" sz="2000" b="1" dirty="0"/>
              <a:t>EBM </a:t>
            </a:r>
            <a:r>
              <a:rPr lang="es-PE" sz="2000" b="1" dirty="0" err="1"/>
              <a:t>Tencate</a:t>
            </a:r>
            <a:r>
              <a:rPr lang="es-PE" sz="2000" b="1" dirty="0"/>
              <a:t> </a:t>
            </a:r>
            <a:r>
              <a:rPr lang="es-PE" sz="2000" b="1" dirty="0" err="1"/>
              <a:t>Geosynthetics</a:t>
            </a:r>
            <a:endParaRPr lang="es-PE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83756C-AC08-4FFD-B9D7-2120F4BF70A7}"/>
              </a:ext>
            </a:extLst>
          </p:cNvPr>
          <p:cNvSpPr txBox="1"/>
          <p:nvPr/>
        </p:nvSpPr>
        <p:spPr>
          <a:xfrm>
            <a:off x="8786191" y="5754448"/>
            <a:ext cx="340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Ing. Juan Pablo Broissin</a:t>
            </a:r>
          </a:p>
          <a:p>
            <a:r>
              <a:rPr lang="es-PE" sz="2000" b="1" dirty="0"/>
              <a:t>CD </a:t>
            </a:r>
            <a:r>
              <a:rPr lang="es-PE" sz="2000" b="1" dirty="0" err="1"/>
              <a:t>Tencate</a:t>
            </a:r>
            <a:r>
              <a:rPr lang="es-PE" sz="2000" b="1" dirty="0"/>
              <a:t> </a:t>
            </a:r>
            <a:r>
              <a:rPr lang="es-PE" sz="2000" b="1" dirty="0" err="1"/>
              <a:t>Geosynthetics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23578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ACA965-AF52-4D82-A055-B5883F96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INTRODUCCIÓN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979D9E-458D-4800-A76D-CC69469E290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grpSp>
        <p:nvGrpSpPr>
          <p:cNvPr id="5" name="Group 256">
            <a:extLst>
              <a:ext uri="{FF2B5EF4-FFF2-40B4-BE49-F238E27FC236}">
                <a16:creationId xmlns:a16="http://schemas.microsoft.com/office/drawing/2014/main" id="{6ADD509E-3DC3-498B-925C-62661DF029B1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928802"/>
            <a:ext cx="4836880" cy="3713416"/>
            <a:chOff x="581025" y="2633663"/>
            <a:chExt cx="1857375" cy="2198687"/>
          </a:xfrm>
        </p:grpSpPr>
        <p:sp>
          <p:nvSpPr>
            <p:cNvPr id="6" name="AutoShape 511" descr="75%">
              <a:extLst>
                <a:ext uri="{FF2B5EF4-FFF2-40B4-BE49-F238E27FC236}">
                  <a16:creationId xmlns:a16="http://schemas.microsoft.com/office/drawing/2014/main" id="{1A62FA02-AA64-4097-B283-19E7F19C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025" y="4581525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" name="Line 51">
              <a:extLst>
                <a:ext uri="{FF2B5EF4-FFF2-40B4-BE49-F238E27FC236}">
                  <a16:creationId xmlns:a16="http://schemas.microsoft.com/office/drawing/2014/main" id="{5C485EC4-01DF-43A9-9463-685B5A2CE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25563" y="2633663"/>
              <a:ext cx="85725" cy="49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52">
              <a:extLst>
                <a:ext uri="{FF2B5EF4-FFF2-40B4-BE49-F238E27FC236}">
                  <a16:creationId xmlns:a16="http://schemas.microsoft.com/office/drawing/2014/main" id="{05BADD01-5C2A-432F-AAB1-49F8915E2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113" y="4564063"/>
              <a:ext cx="571500" cy="158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53">
              <a:extLst>
                <a:ext uri="{FF2B5EF4-FFF2-40B4-BE49-F238E27FC236}">
                  <a16:creationId xmlns:a16="http://schemas.microsoft.com/office/drawing/2014/main" id="{EC3A46BC-960A-453C-8926-D2A068260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50" y="4686300"/>
              <a:ext cx="782638" cy="1460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" name="Rectangle 54">
              <a:extLst>
                <a:ext uri="{FF2B5EF4-FFF2-40B4-BE49-F238E27FC236}">
                  <a16:creationId xmlns:a16="http://schemas.microsoft.com/office/drawing/2014/main" id="{141E114A-BA33-4633-A9C1-2509B6583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913" y="4691063"/>
              <a:ext cx="771525" cy="133350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" name="Freeform 55">
              <a:extLst>
                <a:ext uri="{FF2B5EF4-FFF2-40B4-BE49-F238E27FC236}">
                  <a16:creationId xmlns:a16="http://schemas.microsoft.com/office/drawing/2014/main" id="{8DB986FD-4CE7-45D9-978A-05F259313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2147483647 w 97"/>
                <a:gd name="T11" fmla="*/ 2147483647 h 1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1270"/>
                <a:gd name="T20" fmla="*/ 97 w 97"/>
                <a:gd name="T21" fmla="*/ 1270 h 1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  <a:lnTo>
                    <a:pt x="1" y="127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Freeform 56">
              <a:extLst>
                <a:ext uri="{FF2B5EF4-FFF2-40B4-BE49-F238E27FC236}">
                  <a16:creationId xmlns:a16="http://schemas.microsoft.com/office/drawing/2014/main" id="{2F9F333E-D1DC-43F2-8437-6C672138F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550" y="2670175"/>
              <a:ext cx="153988" cy="2016125"/>
            </a:xfrm>
            <a:custGeom>
              <a:avLst/>
              <a:gdLst>
                <a:gd name="T0" fmla="*/ 2147483647 w 97"/>
                <a:gd name="T1" fmla="*/ 2147483647 h 1270"/>
                <a:gd name="T2" fmla="*/ 2147483647 w 97"/>
                <a:gd name="T3" fmla="*/ 2147483647 h 1270"/>
                <a:gd name="T4" fmla="*/ 2147483647 w 97"/>
                <a:gd name="T5" fmla="*/ 0 h 1270"/>
                <a:gd name="T6" fmla="*/ 2147483647 w 97"/>
                <a:gd name="T7" fmla="*/ 0 h 1270"/>
                <a:gd name="T8" fmla="*/ 0 w 97"/>
                <a:gd name="T9" fmla="*/ 2147483647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1270"/>
                <a:gd name="T17" fmla="*/ 97 w 97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1270">
                  <a:moveTo>
                    <a:pt x="1" y="1270"/>
                  </a:moveTo>
                  <a:lnTo>
                    <a:pt x="97" y="1266"/>
                  </a:lnTo>
                  <a:lnTo>
                    <a:pt x="97" y="0"/>
                  </a:lnTo>
                  <a:lnTo>
                    <a:pt x="49" y="0"/>
                  </a:lnTo>
                  <a:lnTo>
                    <a:pt x="0" y="126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" name="Line 261">
              <a:extLst>
                <a:ext uri="{FF2B5EF4-FFF2-40B4-BE49-F238E27FC236}">
                  <a16:creationId xmlns:a16="http://schemas.microsoft.com/office/drawing/2014/main" id="{D585533A-67CC-45D4-963D-17585D5DEA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1438" y="2746375"/>
              <a:ext cx="1587" cy="20097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262">
              <a:extLst>
                <a:ext uri="{FF2B5EF4-FFF2-40B4-BE49-F238E27FC236}">
                  <a16:creationId xmlns:a16="http://schemas.microsoft.com/office/drawing/2014/main" id="{B1846972-F505-468A-993B-07558686C6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288" y="4778375"/>
              <a:ext cx="160337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Arc 263">
              <a:extLst>
                <a:ext uri="{FF2B5EF4-FFF2-40B4-BE49-F238E27FC236}">
                  <a16:creationId xmlns:a16="http://schemas.microsoft.com/office/drawing/2014/main" id="{9697FDCE-5DAA-4480-9A4D-5AE0C68A3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11700"/>
              <a:ext cx="30162" cy="31750"/>
            </a:xfrm>
            <a:custGeom>
              <a:avLst/>
              <a:gdLst>
                <a:gd name="T0" fmla="*/ 0 w 21572"/>
                <a:gd name="T1" fmla="*/ 206707 h 21600"/>
                <a:gd name="T2" fmla="*/ 161179 w 21572"/>
                <a:gd name="T3" fmla="*/ 0 h 21600"/>
                <a:gd name="T4" fmla="*/ 161179 w 21572"/>
                <a:gd name="T5" fmla="*/ 217871 h 21600"/>
                <a:gd name="T6" fmla="*/ 0 60000 65536"/>
                <a:gd name="T7" fmla="*/ 0 60000 65536"/>
                <a:gd name="T8" fmla="*/ 0 60000 65536"/>
                <a:gd name="T9" fmla="*/ 0 w 21572"/>
                <a:gd name="T10" fmla="*/ 0 h 21600"/>
                <a:gd name="T11" fmla="*/ 21572 w 2157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72" h="21600" fill="none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</a:path>
                <a:path w="21572" h="21600" stroke="0" extrusionOk="0">
                  <a:moveTo>
                    <a:pt x="0" y="20494"/>
                  </a:moveTo>
                  <a:cubicBezTo>
                    <a:pt x="589" y="9009"/>
                    <a:pt x="10072" y="0"/>
                    <a:pt x="21571" y="0"/>
                  </a:cubicBezTo>
                  <a:lnTo>
                    <a:pt x="21572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6" name="Arc 264">
              <a:extLst>
                <a:ext uri="{FF2B5EF4-FFF2-40B4-BE49-F238E27FC236}">
                  <a16:creationId xmlns:a16="http://schemas.microsoft.com/office/drawing/2014/main" id="{FE214E60-8DAF-47FF-BEBB-21232686E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063" y="4737100"/>
              <a:ext cx="30162" cy="46038"/>
            </a:xfrm>
            <a:custGeom>
              <a:avLst/>
              <a:gdLst>
                <a:gd name="T0" fmla="*/ 160617 w 21587"/>
                <a:gd name="T1" fmla="*/ 2025028 h 21600"/>
                <a:gd name="T2" fmla="*/ 0 w 21587"/>
                <a:gd name="T3" fmla="*/ 70954 h 21600"/>
                <a:gd name="T4" fmla="*/ 160617 w 2158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87"/>
                <a:gd name="T10" fmla="*/ 0 h 21600"/>
                <a:gd name="T11" fmla="*/ 21587 w 2158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87" h="21600" fill="none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</a:path>
                <a:path w="21587" h="21600" stroke="0" extrusionOk="0">
                  <a:moveTo>
                    <a:pt x="21587" y="21600"/>
                  </a:moveTo>
                  <a:cubicBezTo>
                    <a:pt x="9952" y="21600"/>
                    <a:pt x="408" y="12384"/>
                    <a:pt x="0" y="756"/>
                  </a:cubicBezTo>
                  <a:lnTo>
                    <a:pt x="21587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7" name="Arc 265">
              <a:extLst>
                <a:ext uri="{FF2B5EF4-FFF2-40B4-BE49-F238E27FC236}">
                  <a16:creationId xmlns:a16="http://schemas.microsoft.com/office/drawing/2014/main" id="{38B4A23B-6F15-4855-A781-53DD22D2E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50" y="4749800"/>
              <a:ext cx="30163" cy="31750"/>
            </a:xfrm>
            <a:custGeom>
              <a:avLst/>
              <a:gdLst>
                <a:gd name="T0" fmla="*/ 160170 w 21600"/>
                <a:gd name="T1" fmla="*/ 0 h 21600"/>
                <a:gd name="T2" fmla="*/ 0 w 21600"/>
                <a:gd name="T3" fmla="*/ 217871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8" name="Arc 266">
              <a:extLst>
                <a:ext uri="{FF2B5EF4-FFF2-40B4-BE49-F238E27FC236}">
                  <a16:creationId xmlns:a16="http://schemas.microsoft.com/office/drawing/2014/main" id="{29152281-C50D-4E7E-81F2-B0A724BFD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4625"/>
              <a:ext cx="25400" cy="28575"/>
            </a:xfrm>
            <a:custGeom>
              <a:avLst/>
              <a:gdLst>
                <a:gd name="T0" fmla="*/ 0 w 23173"/>
                <a:gd name="T1" fmla="*/ 303 h 21600"/>
                <a:gd name="T2" fmla="*/ 40189 w 23173"/>
                <a:gd name="T3" fmla="*/ 115784 h 21600"/>
                <a:gd name="T4" fmla="*/ 2728 w 23173"/>
                <a:gd name="T5" fmla="*/ 115784 h 21600"/>
                <a:gd name="T6" fmla="*/ 0 60000 65536"/>
                <a:gd name="T7" fmla="*/ 0 60000 65536"/>
                <a:gd name="T8" fmla="*/ 0 60000 65536"/>
                <a:gd name="T9" fmla="*/ 0 w 23173"/>
                <a:gd name="T10" fmla="*/ 0 h 21600"/>
                <a:gd name="T11" fmla="*/ 23173 w 2317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73" h="21600" fill="none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</a:path>
                <a:path w="23173" h="21600" stroke="0" extrusionOk="0">
                  <a:moveTo>
                    <a:pt x="0" y="57"/>
                  </a:moveTo>
                  <a:cubicBezTo>
                    <a:pt x="523" y="19"/>
                    <a:pt x="1048" y="-1"/>
                    <a:pt x="1573" y="0"/>
                  </a:cubicBezTo>
                  <a:cubicBezTo>
                    <a:pt x="13502" y="0"/>
                    <a:pt x="23173" y="9670"/>
                    <a:pt x="23173" y="21600"/>
                  </a:cubicBezTo>
                  <a:lnTo>
                    <a:pt x="1573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9" name="Arc 267">
              <a:extLst>
                <a:ext uri="{FF2B5EF4-FFF2-40B4-BE49-F238E27FC236}">
                  <a16:creationId xmlns:a16="http://schemas.microsoft.com/office/drawing/2014/main" id="{ECAAF001-318E-45D4-A9F1-E11704245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17800"/>
              <a:ext cx="11112" cy="31750"/>
            </a:xfrm>
            <a:custGeom>
              <a:avLst/>
              <a:gdLst>
                <a:gd name="T0" fmla="*/ 0 w 21600"/>
                <a:gd name="T1" fmla="*/ 236133 h 21255"/>
                <a:gd name="T2" fmla="*/ 329 w 21600"/>
                <a:gd name="T3" fmla="*/ 0 h 21255"/>
                <a:gd name="T4" fmla="*/ 400 w 21600"/>
                <a:gd name="T5" fmla="*/ 236133 h 212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255"/>
                <a:gd name="T11" fmla="*/ 21600 w 21600"/>
                <a:gd name="T12" fmla="*/ 21255 h 212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255" fill="none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</a:path>
                <a:path w="21600" h="21255" stroke="0" extrusionOk="0">
                  <a:moveTo>
                    <a:pt x="0" y="21255"/>
                  </a:moveTo>
                  <a:cubicBezTo>
                    <a:pt x="0" y="10809"/>
                    <a:pt x="7474" y="1860"/>
                    <a:pt x="17753" y="0"/>
                  </a:cubicBezTo>
                  <a:lnTo>
                    <a:pt x="21600" y="21255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" name="Line 268">
              <a:extLst>
                <a:ext uri="{FF2B5EF4-FFF2-40B4-BE49-F238E27FC236}">
                  <a16:creationId xmlns:a16="http://schemas.microsoft.com/office/drawing/2014/main" id="{9846B812-75CE-4DE3-987C-4EE659563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1100" y="4743450"/>
              <a:ext cx="57467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Rectangle 269">
              <a:extLst>
                <a:ext uri="{FF2B5EF4-FFF2-40B4-BE49-F238E27FC236}">
                  <a16:creationId xmlns:a16="http://schemas.microsoft.com/office/drawing/2014/main" id="{C8981F0D-3A05-45FE-BDEE-542AD3DF1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675" y="2636838"/>
              <a:ext cx="790575" cy="539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2" name="Rectangle 270">
              <a:extLst>
                <a:ext uri="{FF2B5EF4-FFF2-40B4-BE49-F238E27FC236}">
                  <a16:creationId xmlns:a16="http://schemas.microsoft.com/office/drawing/2014/main" id="{0330667A-D49D-4CE4-8425-3D773BC79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438" y="2641600"/>
              <a:ext cx="777875" cy="4127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3" name="Line 271">
              <a:extLst>
                <a:ext uri="{FF2B5EF4-FFF2-40B4-BE49-F238E27FC236}">
                  <a16:creationId xmlns:a16="http://schemas.microsoft.com/office/drawing/2014/main" id="{6AC7D9D6-09E3-4E56-9D78-901636D5D4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288" y="2636838"/>
              <a:ext cx="52387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272">
              <a:extLst>
                <a:ext uri="{FF2B5EF4-FFF2-40B4-BE49-F238E27FC236}">
                  <a16:creationId xmlns:a16="http://schemas.microsoft.com/office/drawing/2014/main" id="{DCDB1F18-16B4-4E3C-AB15-AACA827B6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5" name="Oval 273">
              <a:extLst>
                <a:ext uri="{FF2B5EF4-FFF2-40B4-BE49-F238E27FC236}">
                  <a16:creationId xmlns:a16="http://schemas.microsoft.com/office/drawing/2014/main" id="{2B2B97CE-A924-4550-A3E3-2D204117D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688" y="3097213"/>
              <a:ext cx="15875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6" name="Oval 289">
              <a:extLst>
                <a:ext uri="{FF2B5EF4-FFF2-40B4-BE49-F238E27FC236}">
                  <a16:creationId xmlns:a16="http://schemas.microsoft.com/office/drawing/2014/main" id="{CFC124B4-4D94-4B59-A952-E0ADEAFF0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7" name="Oval 290">
              <a:extLst>
                <a:ext uri="{FF2B5EF4-FFF2-40B4-BE49-F238E27FC236}">
                  <a16:creationId xmlns:a16="http://schemas.microsoft.com/office/drawing/2014/main" id="{E46490B1-BDD8-4021-ACEF-B081C933E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443288"/>
              <a:ext cx="15875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8" name="Oval 291">
              <a:extLst>
                <a:ext uri="{FF2B5EF4-FFF2-40B4-BE49-F238E27FC236}">
                  <a16:creationId xmlns:a16="http://schemas.microsoft.com/office/drawing/2014/main" id="{F30E687D-6990-472C-A41C-846C234FE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9" name="Oval 292">
              <a:extLst>
                <a:ext uri="{FF2B5EF4-FFF2-40B4-BE49-F238E27FC236}">
                  <a16:creationId xmlns:a16="http://schemas.microsoft.com/office/drawing/2014/main" id="{29461DAE-EFA7-467C-AD59-60F858D82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725" y="3724275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0" name="Oval 293">
              <a:extLst>
                <a:ext uri="{FF2B5EF4-FFF2-40B4-BE49-F238E27FC236}">
                  <a16:creationId xmlns:a16="http://schemas.microsoft.com/office/drawing/2014/main" id="{5C77246B-3330-4FAC-805B-53BF1AF14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1" name="Oval 294">
              <a:extLst>
                <a:ext uri="{FF2B5EF4-FFF2-40B4-BE49-F238E27FC236}">
                  <a16:creationId xmlns:a16="http://schemas.microsoft.com/office/drawing/2014/main" id="{9A627E71-0E3D-4FFD-A218-D261BB111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300" y="410210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2" name="Oval 295">
              <a:extLst>
                <a:ext uri="{FF2B5EF4-FFF2-40B4-BE49-F238E27FC236}">
                  <a16:creationId xmlns:a16="http://schemas.microsoft.com/office/drawing/2014/main" id="{53E2C6BB-0312-45D3-85D5-049BF1CAB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3" name="Oval 296">
              <a:extLst>
                <a:ext uri="{FF2B5EF4-FFF2-40B4-BE49-F238E27FC236}">
                  <a16:creationId xmlns:a16="http://schemas.microsoft.com/office/drawing/2014/main" id="{552D4E30-B449-4CD7-AC1A-37534E4B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4384675"/>
              <a:ext cx="15875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4" name="Oval 297">
              <a:extLst>
                <a:ext uri="{FF2B5EF4-FFF2-40B4-BE49-F238E27FC236}">
                  <a16:creationId xmlns:a16="http://schemas.microsoft.com/office/drawing/2014/main" id="{3311855A-65F6-4E7F-B50F-C2E4EE1D0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5" name="Oval 298">
              <a:extLst>
                <a:ext uri="{FF2B5EF4-FFF2-40B4-BE49-F238E27FC236}">
                  <a16:creationId xmlns:a16="http://schemas.microsoft.com/office/drawing/2014/main" id="{803B697D-A100-465E-B164-79274CA84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4443413"/>
              <a:ext cx="19050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6" name="Oval 299">
              <a:extLst>
                <a:ext uri="{FF2B5EF4-FFF2-40B4-BE49-F238E27FC236}">
                  <a16:creationId xmlns:a16="http://schemas.microsoft.com/office/drawing/2014/main" id="{1AE261BD-0A81-4378-AC46-FF2EDCF6E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7" name="Oval 300">
              <a:extLst>
                <a:ext uri="{FF2B5EF4-FFF2-40B4-BE49-F238E27FC236}">
                  <a16:creationId xmlns:a16="http://schemas.microsoft.com/office/drawing/2014/main" id="{8E5C07B8-516D-4A87-9926-3CCE3B709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700" y="4710113"/>
              <a:ext cx="17463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8" name="Oval 301">
              <a:extLst>
                <a:ext uri="{FF2B5EF4-FFF2-40B4-BE49-F238E27FC236}">
                  <a16:creationId xmlns:a16="http://schemas.microsoft.com/office/drawing/2014/main" id="{EC496B4A-0784-455A-B397-F1D3F83A4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39" name="Oval 302">
              <a:extLst>
                <a:ext uri="{FF2B5EF4-FFF2-40B4-BE49-F238E27FC236}">
                  <a16:creationId xmlns:a16="http://schemas.microsoft.com/office/drawing/2014/main" id="{D31EAE73-7AD4-4774-878F-770E7A643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588" y="4778375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" name="Oval 303">
              <a:extLst>
                <a:ext uri="{FF2B5EF4-FFF2-40B4-BE49-F238E27FC236}">
                  <a16:creationId xmlns:a16="http://schemas.microsoft.com/office/drawing/2014/main" id="{0BC21B54-4D01-4DEF-97FB-8244B61E6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1" name="Oval 304">
              <a:extLst>
                <a:ext uri="{FF2B5EF4-FFF2-40B4-BE49-F238E27FC236}">
                  <a16:creationId xmlns:a16="http://schemas.microsoft.com/office/drawing/2014/main" id="{28058505-17AC-4B7F-9F58-1B487281F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4463" y="4705350"/>
              <a:ext cx="19050" cy="26988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2" name="Oval 305">
              <a:extLst>
                <a:ext uri="{FF2B5EF4-FFF2-40B4-BE49-F238E27FC236}">
                  <a16:creationId xmlns:a16="http://schemas.microsoft.com/office/drawing/2014/main" id="{8A94CCF6-F1CB-40D3-A0AB-821CC4929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3" name="Oval 306">
              <a:extLst>
                <a:ext uri="{FF2B5EF4-FFF2-40B4-BE49-F238E27FC236}">
                  <a16:creationId xmlns:a16="http://schemas.microsoft.com/office/drawing/2014/main" id="{9513313A-C2F9-435C-954A-1E5D6F707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775200"/>
              <a:ext cx="19050" cy="23813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4" name="Oval 307">
              <a:extLst>
                <a:ext uri="{FF2B5EF4-FFF2-40B4-BE49-F238E27FC236}">
                  <a16:creationId xmlns:a16="http://schemas.microsoft.com/office/drawing/2014/main" id="{0ED45922-AE68-4EA7-A361-0D39E452E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5" name="Oval 308">
              <a:extLst>
                <a:ext uri="{FF2B5EF4-FFF2-40B4-BE49-F238E27FC236}">
                  <a16:creationId xmlns:a16="http://schemas.microsoft.com/office/drawing/2014/main" id="{17DC06E7-E9EF-4F7B-88BD-F44BA669A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075" y="4779963"/>
              <a:ext cx="19050" cy="28575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Oval 309">
              <a:extLst>
                <a:ext uri="{FF2B5EF4-FFF2-40B4-BE49-F238E27FC236}">
                  <a16:creationId xmlns:a16="http://schemas.microsoft.com/office/drawing/2014/main" id="{CDE7CED7-9A78-4236-9D9B-89F7C5952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7" name="Oval 310">
              <a:extLst>
                <a:ext uri="{FF2B5EF4-FFF2-40B4-BE49-F238E27FC236}">
                  <a16:creationId xmlns:a16="http://schemas.microsoft.com/office/drawing/2014/main" id="{AF64B6B8-801B-496E-9DFD-26A9BBE0A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" y="4706938"/>
              <a:ext cx="19050" cy="25400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8" name="Oval 311">
              <a:extLst>
                <a:ext uri="{FF2B5EF4-FFF2-40B4-BE49-F238E27FC236}">
                  <a16:creationId xmlns:a16="http://schemas.microsoft.com/office/drawing/2014/main" id="{2E64A917-17A2-4FD3-994D-E603CC01B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9" name="Oval 312">
              <a:extLst>
                <a:ext uri="{FF2B5EF4-FFF2-40B4-BE49-F238E27FC236}">
                  <a16:creationId xmlns:a16="http://schemas.microsoft.com/office/drawing/2014/main" id="{B8DB33FE-E28E-49A5-AB50-BA7B1347F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1750" y="3840163"/>
              <a:ext cx="17463" cy="26987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AutoShape 510" descr="75%">
              <a:extLst>
                <a:ext uri="{FF2B5EF4-FFF2-40B4-BE49-F238E27FC236}">
                  <a16:creationId xmlns:a16="http://schemas.microsoft.com/office/drawing/2014/main" id="{8CF654A2-1549-4832-9B0C-B33A581EA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2705100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51" name="Group 257">
            <a:extLst>
              <a:ext uri="{FF2B5EF4-FFF2-40B4-BE49-F238E27FC236}">
                <a16:creationId xmlns:a16="http://schemas.microsoft.com/office/drawing/2014/main" id="{E1CDEF6A-D5F6-424A-9CD2-04F7815BA624}"/>
              </a:ext>
            </a:extLst>
          </p:cNvPr>
          <p:cNvGrpSpPr>
            <a:grpSpLocks/>
          </p:cNvGrpSpPr>
          <p:nvPr/>
        </p:nvGrpSpPr>
        <p:grpSpPr bwMode="auto">
          <a:xfrm>
            <a:off x="1403007" y="1946282"/>
            <a:ext cx="3827025" cy="3459135"/>
            <a:chOff x="1905000" y="2630488"/>
            <a:chExt cx="1752600" cy="2093912"/>
          </a:xfrm>
        </p:grpSpPr>
        <p:sp>
          <p:nvSpPr>
            <p:cNvPr id="52" name="AutoShape 512" descr="75%">
              <a:extLst>
                <a:ext uri="{FF2B5EF4-FFF2-40B4-BE49-F238E27FC236}">
                  <a16:creationId xmlns:a16="http://schemas.microsoft.com/office/drawing/2014/main" id="{4EACF47E-57C6-4D40-BF63-25DAD3ACA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572000"/>
              <a:ext cx="1371600" cy="152400"/>
            </a:xfrm>
            <a:prstGeom prst="parallelogram">
              <a:avLst>
                <a:gd name="adj" fmla="val 225000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3" name="Line 170">
              <a:extLst>
                <a:ext uri="{FF2B5EF4-FFF2-40B4-BE49-F238E27FC236}">
                  <a16:creationId xmlns:a16="http://schemas.microsoft.com/office/drawing/2014/main" id="{3C4B8B07-8359-4161-A426-0B62FBC768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0638" y="3138488"/>
              <a:ext cx="53975" cy="635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Arc 172">
              <a:extLst>
                <a:ext uri="{FF2B5EF4-FFF2-40B4-BE49-F238E27FC236}">
                  <a16:creationId xmlns:a16="http://schemas.microsoft.com/office/drawing/2014/main" id="{00A7B24A-2C4E-4D13-A2D9-9AC8DC32C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397250"/>
              <a:ext cx="14288" cy="20638"/>
            </a:xfrm>
            <a:custGeom>
              <a:avLst/>
              <a:gdLst>
                <a:gd name="T0" fmla="*/ 1570 w 21600"/>
                <a:gd name="T1" fmla="*/ 11400 h 23239"/>
                <a:gd name="T2" fmla="*/ 7 w 21600"/>
                <a:gd name="T3" fmla="*/ 0 h 23239"/>
                <a:gd name="T4" fmla="*/ 1810 w 21600"/>
                <a:gd name="T5" fmla="*/ 898 h 2323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239"/>
                <a:gd name="T11" fmla="*/ 21600 w 21600"/>
                <a:gd name="T12" fmla="*/ 23239 h 232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239" fill="none" extrusionOk="0">
                  <a:moveTo>
                    <a:pt x="18738" y="23238"/>
                  </a:moveTo>
                  <a:cubicBezTo>
                    <a:pt x="8010" y="21804"/>
                    <a:pt x="0" y="12652"/>
                    <a:pt x="0" y="1829"/>
                  </a:cubicBezTo>
                  <a:cubicBezTo>
                    <a:pt x="-1" y="1218"/>
                    <a:pt x="25" y="608"/>
                    <a:pt x="77" y="-1"/>
                  </a:cubicBezTo>
                </a:path>
                <a:path w="21600" h="23239" stroke="0" extrusionOk="0">
                  <a:moveTo>
                    <a:pt x="18738" y="23238"/>
                  </a:moveTo>
                  <a:cubicBezTo>
                    <a:pt x="8010" y="21804"/>
                    <a:pt x="0" y="12652"/>
                    <a:pt x="0" y="1829"/>
                  </a:cubicBezTo>
                  <a:cubicBezTo>
                    <a:pt x="-1" y="1218"/>
                    <a:pt x="25" y="608"/>
                    <a:pt x="77" y="-1"/>
                  </a:cubicBezTo>
                  <a:lnTo>
                    <a:pt x="21600" y="1829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5" name="Arc 173">
              <a:extLst>
                <a:ext uri="{FF2B5EF4-FFF2-40B4-BE49-F238E27FC236}">
                  <a16:creationId xmlns:a16="http://schemas.microsoft.com/office/drawing/2014/main" id="{7516F80F-90B8-49D5-BC16-80F53986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500" y="3381375"/>
              <a:ext cx="14288" cy="22225"/>
            </a:xfrm>
            <a:custGeom>
              <a:avLst/>
              <a:gdLst>
                <a:gd name="T0" fmla="*/ 0 w 24381"/>
                <a:gd name="T1" fmla="*/ 213 h 21600"/>
                <a:gd name="T2" fmla="*/ 987 w 24381"/>
                <a:gd name="T3" fmla="*/ 25633 h 21600"/>
                <a:gd name="T4" fmla="*/ 113 w 24381"/>
                <a:gd name="T5" fmla="*/ 25633 h 21600"/>
                <a:gd name="T6" fmla="*/ 0 60000 65536"/>
                <a:gd name="T7" fmla="*/ 0 60000 65536"/>
                <a:gd name="T8" fmla="*/ 0 60000 65536"/>
                <a:gd name="T9" fmla="*/ 0 w 24381"/>
                <a:gd name="T10" fmla="*/ 0 h 21600"/>
                <a:gd name="T11" fmla="*/ 24381 w 2438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81" h="21600" fill="none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4710" y="0"/>
                    <a:pt x="24381" y="9670"/>
                    <a:pt x="24381" y="21600"/>
                  </a:cubicBezTo>
                </a:path>
                <a:path w="24381" h="21600" stroke="0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4710" y="0"/>
                    <a:pt x="24381" y="9670"/>
                    <a:pt x="24381" y="21600"/>
                  </a:cubicBezTo>
                  <a:lnTo>
                    <a:pt x="2781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6" name="Line 174">
              <a:extLst>
                <a:ext uri="{FF2B5EF4-FFF2-40B4-BE49-F238E27FC236}">
                  <a16:creationId xmlns:a16="http://schemas.microsoft.com/office/drawing/2014/main" id="{251377F1-71A3-4DC8-A349-CBDFEBB570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9838" y="3502025"/>
              <a:ext cx="58102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Line 175">
              <a:extLst>
                <a:ext uri="{FF2B5EF4-FFF2-40B4-BE49-F238E27FC236}">
                  <a16:creationId xmlns:a16="http://schemas.microsoft.com/office/drawing/2014/main" id="{059EFD6C-F4A7-4A8D-AEA2-8B19A22DCB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900" y="3416300"/>
              <a:ext cx="968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76">
              <a:extLst>
                <a:ext uri="{FF2B5EF4-FFF2-40B4-BE49-F238E27FC236}">
                  <a16:creationId xmlns:a16="http://schemas.microsoft.com/office/drawing/2014/main" id="{003F3D2F-DAF9-4820-89DE-71FBB5286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838" y="3386138"/>
              <a:ext cx="53975" cy="115887"/>
            </a:xfrm>
            <a:custGeom>
              <a:avLst/>
              <a:gdLst>
                <a:gd name="T0" fmla="*/ 2147483647 w 34"/>
                <a:gd name="T1" fmla="*/ 0 h 73"/>
                <a:gd name="T2" fmla="*/ 2147483647 w 34"/>
                <a:gd name="T3" fmla="*/ 0 h 73"/>
                <a:gd name="T4" fmla="*/ 2147483647 w 34"/>
                <a:gd name="T5" fmla="*/ 0 h 73"/>
                <a:gd name="T6" fmla="*/ 2147483647 w 34"/>
                <a:gd name="T7" fmla="*/ 2147483647 h 73"/>
                <a:gd name="T8" fmla="*/ 2147483647 w 34"/>
                <a:gd name="T9" fmla="*/ 2147483647 h 73"/>
                <a:gd name="T10" fmla="*/ 2147483647 w 34"/>
                <a:gd name="T11" fmla="*/ 2147483647 h 73"/>
                <a:gd name="T12" fmla="*/ 2147483647 w 34"/>
                <a:gd name="T13" fmla="*/ 2147483647 h 73"/>
                <a:gd name="T14" fmla="*/ 2147483647 w 34"/>
                <a:gd name="T15" fmla="*/ 2147483647 h 73"/>
                <a:gd name="T16" fmla="*/ 2147483647 w 34"/>
                <a:gd name="T17" fmla="*/ 2147483647 h 73"/>
                <a:gd name="T18" fmla="*/ 2147483647 w 34"/>
                <a:gd name="T19" fmla="*/ 2147483647 h 73"/>
                <a:gd name="T20" fmla="*/ 2147483647 w 34"/>
                <a:gd name="T21" fmla="*/ 2147483647 h 73"/>
                <a:gd name="T22" fmla="*/ 2147483647 w 34"/>
                <a:gd name="T23" fmla="*/ 2147483647 h 73"/>
                <a:gd name="T24" fmla="*/ 2147483647 w 34"/>
                <a:gd name="T25" fmla="*/ 2147483647 h 73"/>
                <a:gd name="T26" fmla="*/ 2147483647 w 34"/>
                <a:gd name="T27" fmla="*/ 2147483647 h 73"/>
                <a:gd name="T28" fmla="*/ 2147483647 w 34"/>
                <a:gd name="T29" fmla="*/ 2147483647 h 73"/>
                <a:gd name="T30" fmla="*/ 2147483647 w 34"/>
                <a:gd name="T31" fmla="*/ 2147483647 h 73"/>
                <a:gd name="T32" fmla="*/ 2147483647 w 34"/>
                <a:gd name="T33" fmla="*/ 2147483647 h 73"/>
                <a:gd name="T34" fmla="*/ 2147483647 w 34"/>
                <a:gd name="T35" fmla="*/ 2147483647 h 73"/>
                <a:gd name="T36" fmla="*/ 0 w 34"/>
                <a:gd name="T37" fmla="*/ 2147483647 h 73"/>
                <a:gd name="T38" fmla="*/ 0 w 34"/>
                <a:gd name="T39" fmla="*/ 2147483647 h 73"/>
                <a:gd name="T40" fmla="*/ 0 w 34"/>
                <a:gd name="T41" fmla="*/ 2147483647 h 73"/>
                <a:gd name="T42" fmla="*/ 0 w 34"/>
                <a:gd name="T43" fmla="*/ 2147483647 h 73"/>
                <a:gd name="T44" fmla="*/ 0 w 34"/>
                <a:gd name="T45" fmla="*/ 2147483647 h 73"/>
                <a:gd name="T46" fmla="*/ 0 w 34"/>
                <a:gd name="T47" fmla="*/ 2147483647 h 73"/>
                <a:gd name="T48" fmla="*/ 2147483647 w 34"/>
                <a:gd name="T49" fmla="*/ 2147483647 h 73"/>
                <a:gd name="T50" fmla="*/ 2147483647 w 34"/>
                <a:gd name="T51" fmla="*/ 2147483647 h 73"/>
                <a:gd name="T52" fmla="*/ 2147483647 w 34"/>
                <a:gd name="T53" fmla="*/ 2147483647 h 73"/>
                <a:gd name="T54" fmla="*/ 2147483647 w 34"/>
                <a:gd name="T55" fmla="*/ 2147483647 h 73"/>
                <a:gd name="T56" fmla="*/ 2147483647 w 34"/>
                <a:gd name="T57" fmla="*/ 2147483647 h 73"/>
                <a:gd name="T58" fmla="*/ 2147483647 w 34"/>
                <a:gd name="T59" fmla="*/ 2147483647 h 73"/>
                <a:gd name="T60" fmla="*/ 2147483647 w 34"/>
                <a:gd name="T61" fmla="*/ 2147483647 h 73"/>
                <a:gd name="T62" fmla="*/ 2147483647 w 34"/>
                <a:gd name="T63" fmla="*/ 2147483647 h 73"/>
                <a:gd name="T64" fmla="*/ 2147483647 w 34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3"/>
                <a:gd name="T101" fmla="*/ 34 w 3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3">
                  <a:moveTo>
                    <a:pt x="34" y="0"/>
                  </a:moveTo>
                  <a:lnTo>
                    <a:pt x="30" y="0"/>
                  </a:lnTo>
                  <a:lnTo>
                    <a:pt x="29" y="0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17" y="6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0" y="13"/>
                  </a:lnTo>
                  <a:lnTo>
                    <a:pt x="8" y="17"/>
                  </a:lnTo>
                  <a:lnTo>
                    <a:pt x="6" y="23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1" y="44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1" y="67"/>
                  </a:lnTo>
                  <a:lnTo>
                    <a:pt x="3" y="69"/>
                  </a:lnTo>
                  <a:lnTo>
                    <a:pt x="6" y="71"/>
                  </a:lnTo>
                  <a:lnTo>
                    <a:pt x="8" y="71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3" y="73"/>
                  </a:lnTo>
                  <a:lnTo>
                    <a:pt x="15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9" name="Arc 177">
              <a:extLst>
                <a:ext uri="{FF2B5EF4-FFF2-40B4-BE49-F238E27FC236}">
                  <a16:creationId xmlns:a16="http://schemas.microsoft.com/office/drawing/2014/main" id="{48C8DE68-964A-4A84-BB1F-2452DCB17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3276600"/>
              <a:ext cx="12700" cy="19050"/>
            </a:xfrm>
            <a:custGeom>
              <a:avLst/>
              <a:gdLst>
                <a:gd name="T0" fmla="*/ 767 w 21600"/>
                <a:gd name="T1" fmla="*/ 10686 h 21385"/>
                <a:gd name="T2" fmla="*/ 0 w 21600"/>
                <a:gd name="T3" fmla="*/ 0 h 21385"/>
                <a:gd name="T4" fmla="*/ 893 w 21600"/>
                <a:gd name="T5" fmla="*/ 0 h 2138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85"/>
                <a:gd name="T11" fmla="*/ 21600 w 21600"/>
                <a:gd name="T12" fmla="*/ 21385 h 213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85" fill="none" extrusionOk="0">
                  <a:moveTo>
                    <a:pt x="18561" y="21385"/>
                  </a:moveTo>
                  <a:cubicBezTo>
                    <a:pt x="7913" y="19872"/>
                    <a:pt x="0" y="10755"/>
                    <a:pt x="0" y="0"/>
                  </a:cubicBezTo>
                </a:path>
                <a:path w="21600" h="21385" stroke="0" extrusionOk="0">
                  <a:moveTo>
                    <a:pt x="18561" y="21385"/>
                  </a:moveTo>
                  <a:cubicBezTo>
                    <a:pt x="7913" y="19872"/>
                    <a:pt x="0" y="1075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0" name="Arc 178">
              <a:extLst>
                <a:ext uri="{FF2B5EF4-FFF2-40B4-BE49-F238E27FC236}">
                  <a16:creationId xmlns:a16="http://schemas.microsoft.com/office/drawing/2014/main" id="{50137899-6C31-4794-8FA1-86C943358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3262313"/>
              <a:ext cx="14288" cy="20637"/>
            </a:xfrm>
            <a:custGeom>
              <a:avLst/>
              <a:gdLst>
                <a:gd name="T0" fmla="*/ 0 w 24389"/>
                <a:gd name="T1" fmla="*/ 138 h 21600"/>
                <a:gd name="T2" fmla="*/ 986 w 24389"/>
                <a:gd name="T3" fmla="*/ 16429 h 21600"/>
                <a:gd name="T4" fmla="*/ 113 w 24389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389"/>
                <a:gd name="T10" fmla="*/ 0 h 21600"/>
                <a:gd name="T11" fmla="*/ 24389 w 243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89" h="21600" fill="none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</a:path>
                <a:path w="24389" h="21600" stroke="0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  <a:lnTo>
                    <a:pt x="278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1" name="Line 179">
              <a:extLst>
                <a:ext uri="{FF2B5EF4-FFF2-40B4-BE49-F238E27FC236}">
                  <a16:creationId xmlns:a16="http://schemas.microsoft.com/office/drawing/2014/main" id="{7A2529BD-6CF9-4E10-80C5-FA87E195E1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382963"/>
              <a:ext cx="582613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180">
              <a:extLst>
                <a:ext uri="{FF2B5EF4-FFF2-40B4-BE49-F238E27FC236}">
                  <a16:creationId xmlns:a16="http://schemas.microsoft.com/office/drawing/2014/main" id="{4699333C-FAFC-4578-B95C-B0E107E6A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3294063"/>
              <a:ext cx="98425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181">
              <a:extLst>
                <a:ext uri="{FF2B5EF4-FFF2-40B4-BE49-F238E27FC236}">
                  <a16:creationId xmlns:a16="http://schemas.microsoft.com/office/drawing/2014/main" id="{01943E8E-2523-4F49-B8CC-548268228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263900"/>
              <a:ext cx="53975" cy="115888"/>
            </a:xfrm>
            <a:custGeom>
              <a:avLst/>
              <a:gdLst>
                <a:gd name="T0" fmla="*/ 2147483647 w 34"/>
                <a:gd name="T1" fmla="*/ 0 h 73"/>
                <a:gd name="T2" fmla="*/ 2147483647 w 34"/>
                <a:gd name="T3" fmla="*/ 0 h 73"/>
                <a:gd name="T4" fmla="*/ 2147483647 w 34"/>
                <a:gd name="T5" fmla="*/ 2147483647 h 73"/>
                <a:gd name="T6" fmla="*/ 2147483647 w 34"/>
                <a:gd name="T7" fmla="*/ 2147483647 h 73"/>
                <a:gd name="T8" fmla="*/ 2147483647 w 34"/>
                <a:gd name="T9" fmla="*/ 2147483647 h 73"/>
                <a:gd name="T10" fmla="*/ 2147483647 w 34"/>
                <a:gd name="T11" fmla="*/ 2147483647 h 73"/>
                <a:gd name="T12" fmla="*/ 2147483647 w 34"/>
                <a:gd name="T13" fmla="*/ 2147483647 h 73"/>
                <a:gd name="T14" fmla="*/ 2147483647 w 34"/>
                <a:gd name="T15" fmla="*/ 2147483647 h 73"/>
                <a:gd name="T16" fmla="*/ 2147483647 w 34"/>
                <a:gd name="T17" fmla="*/ 2147483647 h 73"/>
                <a:gd name="T18" fmla="*/ 2147483647 w 34"/>
                <a:gd name="T19" fmla="*/ 2147483647 h 73"/>
                <a:gd name="T20" fmla="*/ 2147483647 w 34"/>
                <a:gd name="T21" fmla="*/ 2147483647 h 73"/>
                <a:gd name="T22" fmla="*/ 2147483647 w 34"/>
                <a:gd name="T23" fmla="*/ 2147483647 h 73"/>
                <a:gd name="T24" fmla="*/ 2147483647 w 34"/>
                <a:gd name="T25" fmla="*/ 2147483647 h 73"/>
                <a:gd name="T26" fmla="*/ 2147483647 w 34"/>
                <a:gd name="T27" fmla="*/ 2147483647 h 73"/>
                <a:gd name="T28" fmla="*/ 2147483647 w 34"/>
                <a:gd name="T29" fmla="*/ 2147483647 h 73"/>
                <a:gd name="T30" fmla="*/ 2147483647 w 34"/>
                <a:gd name="T31" fmla="*/ 2147483647 h 73"/>
                <a:gd name="T32" fmla="*/ 2147483647 w 34"/>
                <a:gd name="T33" fmla="*/ 2147483647 h 73"/>
                <a:gd name="T34" fmla="*/ 0 w 34"/>
                <a:gd name="T35" fmla="*/ 2147483647 h 73"/>
                <a:gd name="T36" fmla="*/ 0 w 34"/>
                <a:gd name="T37" fmla="*/ 2147483647 h 73"/>
                <a:gd name="T38" fmla="*/ 0 w 34"/>
                <a:gd name="T39" fmla="*/ 2147483647 h 73"/>
                <a:gd name="T40" fmla="*/ 0 w 34"/>
                <a:gd name="T41" fmla="*/ 2147483647 h 73"/>
                <a:gd name="T42" fmla="*/ 0 w 34"/>
                <a:gd name="T43" fmla="*/ 2147483647 h 73"/>
                <a:gd name="T44" fmla="*/ 0 w 34"/>
                <a:gd name="T45" fmla="*/ 2147483647 h 73"/>
                <a:gd name="T46" fmla="*/ 0 w 34"/>
                <a:gd name="T47" fmla="*/ 2147483647 h 73"/>
                <a:gd name="T48" fmla="*/ 2147483647 w 34"/>
                <a:gd name="T49" fmla="*/ 2147483647 h 73"/>
                <a:gd name="T50" fmla="*/ 2147483647 w 34"/>
                <a:gd name="T51" fmla="*/ 2147483647 h 73"/>
                <a:gd name="T52" fmla="*/ 2147483647 w 34"/>
                <a:gd name="T53" fmla="*/ 2147483647 h 73"/>
                <a:gd name="T54" fmla="*/ 2147483647 w 34"/>
                <a:gd name="T55" fmla="*/ 2147483647 h 73"/>
                <a:gd name="T56" fmla="*/ 2147483647 w 34"/>
                <a:gd name="T57" fmla="*/ 2147483647 h 73"/>
                <a:gd name="T58" fmla="*/ 2147483647 w 34"/>
                <a:gd name="T59" fmla="*/ 2147483647 h 73"/>
                <a:gd name="T60" fmla="*/ 2147483647 w 34"/>
                <a:gd name="T61" fmla="*/ 2147483647 h 73"/>
                <a:gd name="T62" fmla="*/ 2147483647 w 34"/>
                <a:gd name="T63" fmla="*/ 2147483647 h 73"/>
                <a:gd name="T64" fmla="*/ 2147483647 w 34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3"/>
                <a:gd name="T101" fmla="*/ 34 w 3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3">
                  <a:moveTo>
                    <a:pt x="34" y="0"/>
                  </a:moveTo>
                  <a:lnTo>
                    <a:pt x="31" y="0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9" y="17"/>
                  </a:lnTo>
                  <a:lnTo>
                    <a:pt x="5" y="23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4" y="69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6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4" name="Arc 182">
              <a:extLst>
                <a:ext uri="{FF2B5EF4-FFF2-40B4-BE49-F238E27FC236}">
                  <a16:creationId xmlns:a16="http://schemas.microsoft.com/office/drawing/2014/main" id="{05375DF4-F39E-4DF3-935E-8E2CFC007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3154363"/>
              <a:ext cx="14288" cy="22225"/>
            </a:xfrm>
            <a:custGeom>
              <a:avLst/>
              <a:gdLst>
                <a:gd name="T0" fmla="*/ 1810 w 21600"/>
                <a:gd name="T1" fmla="*/ 16029 h 23726"/>
                <a:gd name="T2" fmla="*/ 9 w 21600"/>
                <a:gd name="T3" fmla="*/ 0 h 23726"/>
                <a:gd name="T4" fmla="*/ 1810 w 21600"/>
                <a:gd name="T5" fmla="*/ 1436 h 237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726"/>
                <a:gd name="T11" fmla="*/ 21600 w 21600"/>
                <a:gd name="T12" fmla="*/ 23726 h 237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726" fill="none" extrusionOk="0">
                  <a:moveTo>
                    <a:pt x="21600" y="23726"/>
                  </a:moveTo>
                  <a:cubicBezTo>
                    <a:pt x="9670" y="23726"/>
                    <a:pt x="0" y="14055"/>
                    <a:pt x="0" y="2126"/>
                  </a:cubicBezTo>
                  <a:cubicBezTo>
                    <a:pt x="-1" y="1416"/>
                    <a:pt x="35" y="706"/>
                    <a:pt x="104" y="-1"/>
                  </a:cubicBezTo>
                </a:path>
                <a:path w="21600" h="23726" stroke="0" extrusionOk="0">
                  <a:moveTo>
                    <a:pt x="21600" y="23726"/>
                  </a:moveTo>
                  <a:cubicBezTo>
                    <a:pt x="9670" y="23726"/>
                    <a:pt x="0" y="14055"/>
                    <a:pt x="0" y="2126"/>
                  </a:cubicBezTo>
                  <a:cubicBezTo>
                    <a:pt x="-1" y="1416"/>
                    <a:pt x="35" y="706"/>
                    <a:pt x="104" y="-1"/>
                  </a:cubicBezTo>
                  <a:lnTo>
                    <a:pt x="21600" y="2126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5" name="Arc 183">
              <a:extLst>
                <a:ext uri="{FF2B5EF4-FFF2-40B4-BE49-F238E27FC236}">
                  <a16:creationId xmlns:a16="http://schemas.microsoft.com/office/drawing/2014/main" id="{76882AAF-D898-42BE-A168-45BDCC433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3140075"/>
              <a:ext cx="14288" cy="20638"/>
            </a:xfrm>
            <a:custGeom>
              <a:avLst/>
              <a:gdLst>
                <a:gd name="T0" fmla="*/ 0 w 21600"/>
                <a:gd name="T1" fmla="*/ 0 h 21600"/>
                <a:gd name="T2" fmla="*/ 1810 w 21600"/>
                <a:gd name="T3" fmla="*/ 16434 h 21600"/>
                <a:gd name="T4" fmla="*/ 0 w 21600"/>
                <a:gd name="T5" fmla="*/ 1643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6" name="Line 184">
              <a:extLst>
                <a:ext uri="{FF2B5EF4-FFF2-40B4-BE49-F238E27FC236}">
                  <a16:creationId xmlns:a16="http://schemas.microsoft.com/office/drawing/2014/main" id="{C5A954BF-B89B-4A0E-B0AB-5783E4CC99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260725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85">
              <a:extLst>
                <a:ext uri="{FF2B5EF4-FFF2-40B4-BE49-F238E27FC236}">
                  <a16:creationId xmlns:a16="http://schemas.microsoft.com/office/drawing/2014/main" id="{7128C6F4-B1A1-4164-A9EF-558DFE420D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663" y="3171825"/>
              <a:ext cx="96837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186">
              <a:extLst>
                <a:ext uri="{FF2B5EF4-FFF2-40B4-BE49-F238E27FC236}">
                  <a16:creationId xmlns:a16="http://schemas.microsoft.com/office/drawing/2014/main" id="{B23D0E18-EAB3-4D2D-B31C-B6AE8AFDE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141663"/>
              <a:ext cx="57150" cy="115887"/>
            </a:xfrm>
            <a:custGeom>
              <a:avLst/>
              <a:gdLst>
                <a:gd name="T0" fmla="*/ 2147483647 w 36"/>
                <a:gd name="T1" fmla="*/ 0 h 73"/>
                <a:gd name="T2" fmla="*/ 2147483647 w 36"/>
                <a:gd name="T3" fmla="*/ 0 h 73"/>
                <a:gd name="T4" fmla="*/ 2147483647 w 36"/>
                <a:gd name="T5" fmla="*/ 2147483647 h 73"/>
                <a:gd name="T6" fmla="*/ 2147483647 w 36"/>
                <a:gd name="T7" fmla="*/ 2147483647 h 73"/>
                <a:gd name="T8" fmla="*/ 2147483647 w 36"/>
                <a:gd name="T9" fmla="*/ 2147483647 h 73"/>
                <a:gd name="T10" fmla="*/ 2147483647 w 36"/>
                <a:gd name="T11" fmla="*/ 2147483647 h 73"/>
                <a:gd name="T12" fmla="*/ 2147483647 w 36"/>
                <a:gd name="T13" fmla="*/ 2147483647 h 73"/>
                <a:gd name="T14" fmla="*/ 2147483647 w 36"/>
                <a:gd name="T15" fmla="*/ 2147483647 h 73"/>
                <a:gd name="T16" fmla="*/ 2147483647 w 36"/>
                <a:gd name="T17" fmla="*/ 2147483647 h 73"/>
                <a:gd name="T18" fmla="*/ 2147483647 w 36"/>
                <a:gd name="T19" fmla="*/ 2147483647 h 73"/>
                <a:gd name="T20" fmla="*/ 2147483647 w 36"/>
                <a:gd name="T21" fmla="*/ 2147483647 h 73"/>
                <a:gd name="T22" fmla="*/ 2147483647 w 36"/>
                <a:gd name="T23" fmla="*/ 2147483647 h 73"/>
                <a:gd name="T24" fmla="*/ 2147483647 w 36"/>
                <a:gd name="T25" fmla="*/ 2147483647 h 73"/>
                <a:gd name="T26" fmla="*/ 2147483647 w 36"/>
                <a:gd name="T27" fmla="*/ 2147483647 h 73"/>
                <a:gd name="T28" fmla="*/ 2147483647 w 36"/>
                <a:gd name="T29" fmla="*/ 2147483647 h 73"/>
                <a:gd name="T30" fmla="*/ 2147483647 w 36"/>
                <a:gd name="T31" fmla="*/ 2147483647 h 73"/>
                <a:gd name="T32" fmla="*/ 2147483647 w 36"/>
                <a:gd name="T33" fmla="*/ 2147483647 h 73"/>
                <a:gd name="T34" fmla="*/ 2147483647 w 36"/>
                <a:gd name="T35" fmla="*/ 2147483647 h 73"/>
                <a:gd name="T36" fmla="*/ 0 w 36"/>
                <a:gd name="T37" fmla="*/ 2147483647 h 73"/>
                <a:gd name="T38" fmla="*/ 0 w 36"/>
                <a:gd name="T39" fmla="*/ 2147483647 h 73"/>
                <a:gd name="T40" fmla="*/ 0 w 36"/>
                <a:gd name="T41" fmla="*/ 2147483647 h 73"/>
                <a:gd name="T42" fmla="*/ 0 w 36"/>
                <a:gd name="T43" fmla="*/ 2147483647 h 73"/>
                <a:gd name="T44" fmla="*/ 0 w 36"/>
                <a:gd name="T45" fmla="*/ 2147483647 h 73"/>
                <a:gd name="T46" fmla="*/ 2147483647 w 36"/>
                <a:gd name="T47" fmla="*/ 2147483647 h 73"/>
                <a:gd name="T48" fmla="*/ 2147483647 w 36"/>
                <a:gd name="T49" fmla="*/ 2147483647 h 73"/>
                <a:gd name="T50" fmla="*/ 2147483647 w 36"/>
                <a:gd name="T51" fmla="*/ 2147483647 h 73"/>
                <a:gd name="T52" fmla="*/ 2147483647 w 36"/>
                <a:gd name="T53" fmla="*/ 2147483647 h 73"/>
                <a:gd name="T54" fmla="*/ 2147483647 w 36"/>
                <a:gd name="T55" fmla="*/ 2147483647 h 73"/>
                <a:gd name="T56" fmla="*/ 2147483647 w 36"/>
                <a:gd name="T57" fmla="*/ 2147483647 h 73"/>
                <a:gd name="T58" fmla="*/ 2147483647 w 36"/>
                <a:gd name="T59" fmla="*/ 2147483647 h 73"/>
                <a:gd name="T60" fmla="*/ 2147483647 w 36"/>
                <a:gd name="T61" fmla="*/ 2147483647 h 73"/>
                <a:gd name="T62" fmla="*/ 2147483647 w 36"/>
                <a:gd name="T63" fmla="*/ 2147483647 h 73"/>
                <a:gd name="T64" fmla="*/ 2147483647 w 36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73"/>
                <a:gd name="T101" fmla="*/ 36 w 36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73">
                  <a:moveTo>
                    <a:pt x="36" y="0"/>
                  </a:moveTo>
                  <a:lnTo>
                    <a:pt x="33" y="0"/>
                  </a:lnTo>
                  <a:lnTo>
                    <a:pt x="31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2" y="4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0" y="19"/>
                  </a:lnTo>
                  <a:lnTo>
                    <a:pt x="7" y="23"/>
                  </a:lnTo>
                  <a:lnTo>
                    <a:pt x="5" y="29"/>
                  </a:lnTo>
                  <a:lnTo>
                    <a:pt x="4" y="35"/>
                  </a:lnTo>
                  <a:lnTo>
                    <a:pt x="2" y="41"/>
                  </a:lnTo>
                  <a:lnTo>
                    <a:pt x="2" y="46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2" y="67"/>
                  </a:lnTo>
                  <a:lnTo>
                    <a:pt x="2" y="69"/>
                  </a:lnTo>
                  <a:lnTo>
                    <a:pt x="5" y="71"/>
                  </a:lnTo>
                  <a:lnTo>
                    <a:pt x="7" y="71"/>
                  </a:lnTo>
                  <a:lnTo>
                    <a:pt x="9" y="73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7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9" name="Arc 187">
              <a:extLst>
                <a:ext uri="{FF2B5EF4-FFF2-40B4-BE49-F238E27FC236}">
                  <a16:creationId xmlns:a16="http://schemas.microsoft.com/office/drawing/2014/main" id="{EF818D60-07B5-4E7C-BD31-F4D46C00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4214813"/>
              <a:ext cx="12700" cy="22225"/>
            </a:xfrm>
            <a:custGeom>
              <a:avLst/>
              <a:gdLst>
                <a:gd name="T0" fmla="*/ 768 w 21600"/>
                <a:gd name="T1" fmla="*/ 18782 h 22986"/>
                <a:gd name="T2" fmla="*/ 2 w 21600"/>
                <a:gd name="T3" fmla="*/ 0 h 22986"/>
                <a:gd name="T4" fmla="*/ 893 w 21600"/>
                <a:gd name="T5" fmla="*/ 1304 h 2298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2986"/>
                <a:gd name="T11" fmla="*/ 21600 w 21600"/>
                <a:gd name="T12" fmla="*/ 22986 h 229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2986" fill="none" extrusionOk="0">
                  <a:moveTo>
                    <a:pt x="18592" y="22985"/>
                  </a:moveTo>
                  <a:cubicBezTo>
                    <a:pt x="7929" y="21486"/>
                    <a:pt x="0" y="12363"/>
                    <a:pt x="0" y="1596"/>
                  </a:cubicBezTo>
                  <a:cubicBezTo>
                    <a:pt x="-1" y="1063"/>
                    <a:pt x="19" y="531"/>
                    <a:pt x="59" y="0"/>
                  </a:cubicBezTo>
                </a:path>
                <a:path w="21600" h="22986" stroke="0" extrusionOk="0">
                  <a:moveTo>
                    <a:pt x="18592" y="22985"/>
                  </a:moveTo>
                  <a:cubicBezTo>
                    <a:pt x="7929" y="21486"/>
                    <a:pt x="0" y="12363"/>
                    <a:pt x="0" y="1596"/>
                  </a:cubicBezTo>
                  <a:cubicBezTo>
                    <a:pt x="-1" y="1063"/>
                    <a:pt x="19" y="531"/>
                    <a:pt x="59" y="0"/>
                  </a:cubicBezTo>
                  <a:lnTo>
                    <a:pt x="21600" y="1596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0" name="Arc 188">
              <a:extLst>
                <a:ext uri="{FF2B5EF4-FFF2-40B4-BE49-F238E27FC236}">
                  <a16:creationId xmlns:a16="http://schemas.microsoft.com/office/drawing/2014/main" id="{4FCC449D-2BA1-4009-96F9-08AB76C0C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4200525"/>
              <a:ext cx="14288" cy="22225"/>
            </a:xfrm>
            <a:custGeom>
              <a:avLst/>
              <a:gdLst>
                <a:gd name="T0" fmla="*/ 0 w 24078"/>
                <a:gd name="T1" fmla="*/ 213 h 21600"/>
                <a:gd name="T2" fmla="*/ 1051 w 24078"/>
                <a:gd name="T3" fmla="*/ 21353 h 21600"/>
                <a:gd name="T4" fmla="*/ 122 w 24078"/>
                <a:gd name="T5" fmla="*/ 25633 h 21600"/>
                <a:gd name="T6" fmla="*/ 0 60000 65536"/>
                <a:gd name="T7" fmla="*/ 0 60000 65536"/>
                <a:gd name="T8" fmla="*/ 0 60000 65536"/>
                <a:gd name="T9" fmla="*/ 0 w 24078"/>
                <a:gd name="T10" fmla="*/ 0 h 21600"/>
                <a:gd name="T11" fmla="*/ 24078 w 240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78" h="21600" fill="none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3318" y="0"/>
                    <a:pt x="22318" y="7604"/>
                    <a:pt x="24077" y="17994"/>
                  </a:cubicBezTo>
                </a:path>
                <a:path w="24078" h="21600" stroke="0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3318" y="0"/>
                    <a:pt x="22318" y="7604"/>
                    <a:pt x="24077" y="17994"/>
                  </a:cubicBezTo>
                  <a:lnTo>
                    <a:pt x="2781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1" name="Line 189">
              <a:extLst>
                <a:ext uri="{FF2B5EF4-FFF2-40B4-BE49-F238E27FC236}">
                  <a16:creationId xmlns:a16="http://schemas.microsoft.com/office/drawing/2014/main" id="{0E0B949E-EE3E-40D0-A221-3187CFB642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4321175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190">
              <a:extLst>
                <a:ext uri="{FF2B5EF4-FFF2-40B4-BE49-F238E27FC236}">
                  <a16:creationId xmlns:a16="http://schemas.microsoft.com/office/drawing/2014/main" id="{FA606F03-5A6D-4784-8E8C-A9C90F3E7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4235450"/>
              <a:ext cx="9842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191">
              <a:extLst>
                <a:ext uri="{FF2B5EF4-FFF2-40B4-BE49-F238E27FC236}">
                  <a16:creationId xmlns:a16="http://schemas.microsoft.com/office/drawing/2014/main" id="{CCAF1D90-AAD3-4C2B-A7D4-DD495A0E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202113"/>
              <a:ext cx="53975" cy="119062"/>
            </a:xfrm>
            <a:custGeom>
              <a:avLst/>
              <a:gdLst>
                <a:gd name="T0" fmla="*/ 2147483647 w 34"/>
                <a:gd name="T1" fmla="*/ 0 h 75"/>
                <a:gd name="T2" fmla="*/ 2147483647 w 34"/>
                <a:gd name="T3" fmla="*/ 0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0 w 34"/>
                <a:gd name="T35" fmla="*/ 2147483647 h 75"/>
                <a:gd name="T36" fmla="*/ 0 w 34"/>
                <a:gd name="T37" fmla="*/ 2147483647 h 75"/>
                <a:gd name="T38" fmla="*/ 0 w 34"/>
                <a:gd name="T39" fmla="*/ 2147483647 h 75"/>
                <a:gd name="T40" fmla="*/ 0 w 34"/>
                <a:gd name="T41" fmla="*/ 2147483647 h 75"/>
                <a:gd name="T42" fmla="*/ 0 w 34"/>
                <a:gd name="T43" fmla="*/ 2147483647 h 75"/>
                <a:gd name="T44" fmla="*/ 0 w 34"/>
                <a:gd name="T45" fmla="*/ 2147483647 h 75"/>
                <a:gd name="T46" fmla="*/ 0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2147483647 w 34"/>
                <a:gd name="T65" fmla="*/ 2147483647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5"/>
                <a:gd name="T101" fmla="*/ 34 w 3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5">
                  <a:moveTo>
                    <a:pt x="34" y="0"/>
                  </a:moveTo>
                  <a:lnTo>
                    <a:pt x="31" y="0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5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69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0" y="75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6" y="7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4" name="Arc 192">
              <a:extLst>
                <a:ext uri="{FF2B5EF4-FFF2-40B4-BE49-F238E27FC236}">
                  <a16:creationId xmlns:a16="http://schemas.microsoft.com/office/drawing/2014/main" id="{8B2F35F6-78E3-4C46-BFFE-EB4D3EDD0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4094163"/>
              <a:ext cx="14288" cy="20637"/>
            </a:xfrm>
            <a:custGeom>
              <a:avLst/>
              <a:gdLst>
                <a:gd name="T0" fmla="*/ 1854 w 21495"/>
                <a:gd name="T1" fmla="*/ 16429 h 21600"/>
                <a:gd name="T2" fmla="*/ 0 w 21495"/>
                <a:gd name="T3" fmla="*/ 1617 h 21600"/>
                <a:gd name="T4" fmla="*/ 1854 w 2149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495"/>
                <a:gd name="T10" fmla="*/ 0 h 21600"/>
                <a:gd name="T11" fmla="*/ 21495 w 214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95" h="21600" fill="none" extrusionOk="0">
                  <a:moveTo>
                    <a:pt x="21495" y="21600"/>
                  </a:moveTo>
                  <a:cubicBezTo>
                    <a:pt x="10389" y="21600"/>
                    <a:pt x="1093" y="13178"/>
                    <a:pt x="-1" y="2126"/>
                  </a:cubicBezTo>
                </a:path>
                <a:path w="21495" h="21600" stroke="0" extrusionOk="0">
                  <a:moveTo>
                    <a:pt x="21495" y="21600"/>
                  </a:moveTo>
                  <a:cubicBezTo>
                    <a:pt x="10389" y="21600"/>
                    <a:pt x="1093" y="13178"/>
                    <a:pt x="-1" y="2126"/>
                  </a:cubicBezTo>
                  <a:lnTo>
                    <a:pt x="21495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5" name="Arc 193">
              <a:extLst>
                <a:ext uri="{FF2B5EF4-FFF2-40B4-BE49-F238E27FC236}">
                  <a16:creationId xmlns:a16="http://schemas.microsoft.com/office/drawing/2014/main" id="{DFA109E0-333C-43DA-ADCC-9E6EA609A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4078288"/>
              <a:ext cx="14288" cy="22225"/>
            </a:xfrm>
            <a:custGeom>
              <a:avLst/>
              <a:gdLst>
                <a:gd name="T0" fmla="*/ 0 w 21525"/>
                <a:gd name="T1" fmla="*/ 0 h 21600"/>
                <a:gd name="T2" fmla="*/ 1841 w 21525"/>
                <a:gd name="T3" fmla="*/ 23503 h 21600"/>
                <a:gd name="T4" fmla="*/ 0 w 21525"/>
                <a:gd name="T5" fmla="*/ 25633 h 21600"/>
                <a:gd name="T6" fmla="*/ 0 60000 65536"/>
                <a:gd name="T7" fmla="*/ 0 60000 65536"/>
                <a:gd name="T8" fmla="*/ 0 60000 65536"/>
                <a:gd name="T9" fmla="*/ 0 w 21525"/>
                <a:gd name="T10" fmla="*/ 0 h 21600"/>
                <a:gd name="T11" fmla="*/ 21525 w 2152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5" h="21600" fill="none" extrusionOk="0">
                  <a:moveTo>
                    <a:pt x="-1" y="0"/>
                  </a:moveTo>
                  <a:cubicBezTo>
                    <a:pt x="11233" y="0"/>
                    <a:pt x="20592" y="8610"/>
                    <a:pt x="21525" y="19805"/>
                  </a:cubicBezTo>
                </a:path>
                <a:path w="21525" h="21600" stroke="0" extrusionOk="0">
                  <a:moveTo>
                    <a:pt x="-1" y="0"/>
                  </a:moveTo>
                  <a:cubicBezTo>
                    <a:pt x="11233" y="0"/>
                    <a:pt x="20592" y="8610"/>
                    <a:pt x="21525" y="198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6" name="Line 194">
              <a:extLst>
                <a:ext uri="{FF2B5EF4-FFF2-40B4-BE49-F238E27FC236}">
                  <a16:creationId xmlns:a16="http://schemas.microsoft.com/office/drawing/2014/main" id="{384AE51C-A740-4291-AA69-069D81C5AC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4198938"/>
              <a:ext cx="582613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Line 195">
              <a:extLst>
                <a:ext uri="{FF2B5EF4-FFF2-40B4-BE49-F238E27FC236}">
                  <a16:creationId xmlns:a16="http://schemas.microsoft.com/office/drawing/2014/main" id="{CE0ED92B-B74E-41F8-ADA3-F4AE90F6BF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663" y="4113213"/>
              <a:ext cx="96837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196">
              <a:extLst>
                <a:ext uri="{FF2B5EF4-FFF2-40B4-BE49-F238E27FC236}">
                  <a16:creationId xmlns:a16="http://schemas.microsoft.com/office/drawing/2014/main" id="{4BC35361-559A-43FD-9CB5-5A0F8BB82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083050"/>
              <a:ext cx="57150" cy="115888"/>
            </a:xfrm>
            <a:custGeom>
              <a:avLst/>
              <a:gdLst>
                <a:gd name="T0" fmla="*/ 2147483647 w 36"/>
                <a:gd name="T1" fmla="*/ 0 h 73"/>
                <a:gd name="T2" fmla="*/ 2147483647 w 36"/>
                <a:gd name="T3" fmla="*/ 0 h 73"/>
                <a:gd name="T4" fmla="*/ 2147483647 w 36"/>
                <a:gd name="T5" fmla="*/ 0 h 73"/>
                <a:gd name="T6" fmla="*/ 2147483647 w 36"/>
                <a:gd name="T7" fmla="*/ 2147483647 h 73"/>
                <a:gd name="T8" fmla="*/ 2147483647 w 36"/>
                <a:gd name="T9" fmla="*/ 2147483647 h 73"/>
                <a:gd name="T10" fmla="*/ 2147483647 w 36"/>
                <a:gd name="T11" fmla="*/ 2147483647 h 73"/>
                <a:gd name="T12" fmla="*/ 2147483647 w 36"/>
                <a:gd name="T13" fmla="*/ 2147483647 h 73"/>
                <a:gd name="T14" fmla="*/ 2147483647 w 36"/>
                <a:gd name="T15" fmla="*/ 2147483647 h 73"/>
                <a:gd name="T16" fmla="*/ 2147483647 w 36"/>
                <a:gd name="T17" fmla="*/ 2147483647 h 73"/>
                <a:gd name="T18" fmla="*/ 2147483647 w 36"/>
                <a:gd name="T19" fmla="*/ 2147483647 h 73"/>
                <a:gd name="T20" fmla="*/ 2147483647 w 36"/>
                <a:gd name="T21" fmla="*/ 2147483647 h 73"/>
                <a:gd name="T22" fmla="*/ 2147483647 w 36"/>
                <a:gd name="T23" fmla="*/ 2147483647 h 73"/>
                <a:gd name="T24" fmla="*/ 2147483647 w 36"/>
                <a:gd name="T25" fmla="*/ 2147483647 h 73"/>
                <a:gd name="T26" fmla="*/ 2147483647 w 36"/>
                <a:gd name="T27" fmla="*/ 2147483647 h 73"/>
                <a:gd name="T28" fmla="*/ 2147483647 w 36"/>
                <a:gd name="T29" fmla="*/ 2147483647 h 73"/>
                <a:gd name="T30" fmla="*/ 2147483647 w 36"/>
                <a:gd name="T31" fmla="*/ 2147483647 h 73"/>
                <a:gd name="T32" fmla="*/ 2147483647 w 36"/>
                <a:gd name="T33" fmla="*/ 2147483647 h 73"/>
                <a:gd name="T34" fmla="*/ 2147483647 w 36"/>
                <a:gd name="T35" fmla="*/ 2147483647 h 73"/>
                <a:gd name="T36" fmla="*/ 0 w 36"/>
                <a:gd name="T37" fmla="*/ 2147483647 h 73"/>
                <a:gd name="T38" fmla="*/ 0 w 36"/>
                <a:gd name="T39" fmla="*/ 2147483647 h 73"/>
                <a:gd name="T40" fmla="*/ 0 w 36"/>
                <a:gd name="T41" fmla="*/ 2147483647 h 73"/>
                <a:gd name="T42" fmla="*/ 0 w 36"/>
                <a:gd name="T43" fmla="*/ 2147483647 h 73"/>
                <a:gd name="T44" fmla="*/ 0 w 36"/>
                <a:gd name="T45" fmla="*/ 2147483647 h 73"/>
                <a:gd name="T46" fmla="*/ 2147483647 w 36"/>
                <a:gd name="T47" fmla="*/ 2147483647 h 73"/>
                <a:gd name="T48" fmla="*/ 2147483647 w 36"/>
                <a:gd name="T49" fmla="*/ 2147483647 h 73"/>
                <a:gd name="T50" fmla="*/ 2147483647 w 36"/>
                <a:gd name="T51" fmla="*/ 2147483647 h 73"/>
                <a:gd name="T52" fmla="*/ 2147483647 w 36"/>
                <a:gd name="T53" fmla="*/ 2147483647 h 73"/>
                <a:gd name="T54" fmla="*/ 2147483647 w 36"/>
                <a:gd name="T55" fmla="*/ 2147483647 h 73"/>
                <a:gd name="T56" fmla="*/ 2147483647 w 36"/>
                <a:gd name="T57" fmla="*/ 2147483647 h 73"/>
                <a:gd name="T58" fmla="*/ 2147483647 w 36"/>
                <a:gd name="T59" fmla="*/ 2147483647 h 73"/>
                <a:gd name="T60" fmla="*/ 2147483647 w 36"/>
                <a:gd name="T61" fmla="*/ 2147483647 h 73"/>
                <a:gd name="T62" fmla="*/ 2147483647 w 36"/>
                <a:gd name="T63" fmla="*/ 2147483647 h 73"/>
                <a:gd name="T64" fmla="*/ 2147483647 w 36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73"/>
                <a:gd name="T101" fmla="*/ 36 w 36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73">
                  <a:moveTo>
                    <a:pt x="36" y="0"/>
                  </a:moveTo>
                  <a:lnTo>
                    <a:pt x="33" y="0"/>
                  </a:lnTo>
                  <a:lnTo>
                    <a:pt x="31" y="0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2" y="2"/>
                  </a:lnTo>
                  <a:lnTo>
                    <a:pt x="21" y="4"/>
                  </a:lnTo>
                  <a:lnTo>
                    <a:pt x="19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7" y="23"/>
                  </a:lnTo>
                  <a:lnTo>
                    <a:pt x="5" y="27"/>
                  </a:lnTo>
                  <a:lnTo>
                    <a:pt x="4" y="33"/>
                  </a:lnTo>
                  <a:lnTo>
                    <a:pt x="2" y="38"/>
                  </a:lnTo>
                  <a:lnTo>
                    <a:pt x="2" y="44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" y="67"/>
                  </a:lnTo>
                  <a:lnTo>
                    <a:pt x="5" y="69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6" y="73"/>
                  </a:lnTo>
                  <a:lnTo>
                    <a:pt x="17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9" name="Arc 197">
              <a:extLst>
                <a:ext uri="{FF2B5EF4-FFF2-40B4-BE49-F238E27FC236}">
                  <a16:creationId xmlns:a16="http://schemas.microsoft.com/office/drawing/2014/main" id="{9BCAA204-5661-46E5-A076-27279C819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3984625"/>
              <a:ext cx="12700" cy="20638"/>
            </a:xfrm>
            <a:custGeom>
              <a:avLst/>
              <a:gdLst>
                <a:gd name="T0" fmla="*/ 778 w 21541"/>
                <a:gd name="T1" fmla="*/ 17256 h 21390"/>
                <a:gd name="T2" fmla="*/ 0 w 21541"/>
                <a:gd name="T3" fmla="*/ 1288 h 21390"/>
                <a:gd name="T4" fmla="*/ 905 w 21541"/>
                <a:gd name="T5" fmla="*/ 0 h 21390"/>
                <a:gd name="T6" fmla="*/ 0 60000 65536"/>
                <a:gd name="T7" fmla="*/ 0 60000 65536"/>
                <a:gd name="T8" fmla="*/ 0 60000 65536"/>
                <a:gd name="T9" fmla="*/ 0 w 21541"/>
                <a:gd name="T10" fmla="*/ 0 h 21390"/>
                <a:gd name="T11" fmla="*/ 21541 w 21541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41" h="21390" fill="none" extrusionOk="0">
                  <a:moveTo>
                    <a:pt x="18533" y="21389"/>
                  </a:moveTo>
                  <a:cubicBezTo>
                    <a:pt x="8467" y="19974"/>
                    <a:pt x="751" y="11732"/>
                    <a:pt x="0" y="1595"/>
                  </a:cubicBezTo>
                </a:path>
                <a:path w="21541" h="21390" stroke="0" extrusionOk="0">
                  <a:moveTo>
                    <a:pt x="18533" y="21389"/>
                  </a:moveTo>
                  <a:cubicBezTo>
                    <a:pt x="8467" y="19974"/>
                    <a:pt x="751" y="11732"/>
                    <a:pt x="0" y="1595"/>
                  </a:cubicBezTo>
                  <a:lnTo>
                    <a:pt x="21541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0" name="Arc 198">
              <a:extLst>
                <a:ext uri="{FF2B5EF4-FFF2-40B4-BE49-F238E27FC236}">
                  <a16:creationId xmlns:a16="http://schemas.microsoft.com/office/drawing/2014/main" id="{09BC294E-EFD7-40B3-8A58-0C8E5D0C9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3968750"/>
              <a:ext cx="14288" cy="23813"/>
            </a:xfrm>
            <a:custGeom>
              <a:avLst/>
              <a:gdLst>
                <a:gd name="T0" fmla="*/ 0 w 24381"/>
                <a:gd name="T1" fmla="*/ 198 h 23422"/>
                <a:gd name="T2" fmla="*/ 985 w 24381"/>
                <a:gd name="T3" fmla="*/ 25869 h 23422"/>
                <a:gd name="T4" fmla="*/ 113 w 24381"/>
                <a:gd name="T5" fmla="*/ 23857 h 23422"/>
                <a:gd name="T6" fmla="*/ 0 60000 65536"/>
                <a:gd name="T7" fmla="*/ 0 60000 65536"/>
                <a:gd name="T8" fmla="*/ 0 60000 65536"/>
                <a:gd name="T9" fmla="*/ 0 w 24381"/>
                <a:gd name="T10" fmla="*/ 0 h 23422"/>
                <a:gd name="T11" fmla="*/ 24381 w 24381"/>
                <a:gd name="T12" fmla="*/ 23422 h 234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81" h="23422" fill="none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4710" y="0"/>
                    <a:pt x="24381" y="9670"/>
                    <a:pt x="24381" y="21600"/>
                  </a:cubicBezTo>
                  <a:cubicBezTo>
                    <a:pt x="24381" y="22208"/>
                    <a:pt x="24355" y="22816"/>
                    <a:pt x="24304" y="23422"/>
                  </a:cubicBezTo>
                </a:path>
                <a:path w="24381" h="23422" stroke="0" extrusionOk="0">
                  <a:moveTo>
                    <a:pt x="-1" y="179"/>
                  </a:moveTo>
                  <a:cubicBezTo>
                    <a:pt x="922" y="60"/>
                    <a:pt x="1851" y="-1"/>
                    <a:pt x="2781" y="0"/>
                  </a:cubicBezTo>
                  <a:cubicBezTo>
                    <a:pt x="14710" y="0"/>
                    <a:pt x="24381" y="9670"/>
                    <a:pt x="24381" y="21600"/>
                  </a:cubicBezTo>
                  <a:cubicBezTo>
                    <a:pt x="24381" y="22208"/>
                    <a:pt x="24355" y="22816"/>
                    <a:pt x="24304" y="23422"/>
                  </a:cubicBezTo>
                  <a:lnTo>
                    <a:pt x="2781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1" name="Line 199">
              <a:extLst>
                <a:ext uri="{FF2B5EF4-FFF2-40B4-BE49-F238E27FC236}">
                  <a16:creationId xmlns:a16="http://schemas.microsoft.com/office/drawing/2014/main" id="{8EBFA2F4-87FA-49CF-AD9E-870DF2285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4089400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Line 200">
              <a:extLst>
                <a:ext uri="{FF2B5EF4-FFF2-40B4-BE49-F238E27FC236}">
                  <a16:creationId xmlns:a16="http://schemas.microsoft.com/office/drawing/2014/main" id="{22E7E901-9886-4228-9E5B-257D78C30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4003675"/>
              <a:ext cx="98425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201">
              <a:extLst>
                <a:ext uri="{FF2B5EF4-FFF2-40B4-BE49-F238E27FC236}">
                  <a16:creationId xmlns:a16="http://schemas.microsoft.com/office/drawing/2014/main" id="{A1743B35-E41E-4521-806D-6908B56D8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973513"/>
              <a:ext cx="53975" cy="115887"/>
            </a:xfrm>
            <a:custGeom>
              <a:avLst/>
              <a:gdLst>
                <a:gd name="T0" fmla="*/ 2147483647 w 34"/>
                <a:gd name="T1" fmla="*/ 0 h 73"/>
                <a:gd name="T2" fmla="*/ 2147483647 w 34"/>
                <a:gd name="T3" fmla="*/ 0 h 73"/>
                <a:gd name="T4" fmla="*/ 2147483647 w 34"/>
                <a:gd name="T5" fmla="*/ 0 h 73"/>
                <a:gd name="T6" fmla="*/ 2147483647 w 34"/>
                <a:gd name="T7" fmla="*/ 2147483647 h 73"/>
                <a:gd name="T8" fmla="*/ 2147483647 w 34"/>
                <a:gd name="T9" fmla="*/ 2147483647 h 73"/>
                <a:gd name="T10" fmla="*/ 2147483647 w 34"/>
                <a:gd name="T11" fmla="*/ 2147483647 h 73"/>
                <a:gd name="T12" fmla="*/ 2147483647 w 34"/>
                <a:gd name="T13" fmla="*/ 2147483647 h 73"/>
                <a:gd name="T14" fmla="*/ 2147483647 w 34"/>
                <a:gd name="T15" fmla="*/ 2147483647 h 73"/>
                <a:gd name="T16" fmla="*/ 2147483647 w 34"/>
                <a:gd name="T17" fmla="*/ 2147483647 h 73"/>
                <a:gd name="T18" fmla="*/ 2147483647 w 34"/>
                <a:gd name="T19" fmla="*/ 2147483647 h 73"/>
                <a:gd name="T20" fmla="*/ 2147483647 w 34"/>
                <a:gd name="T21" fmla="*/ 2147483647 h 73"/>
                <a:gd name="T22" fmla="*/ 2147483647 w 34"/>
                <a:gd name="T23" fmla="*/ 2147483647 h 73"/>
                <a:gd name="T24" fmla="*/ 2147483647 w 34"/>
                <a:gd name="T25" fmla="*/ 2147483647 h 73"/>
                <a:gd name="T26" fmla="*/ 2147483647 w 34"/>
                <a:gd name="T27" fmla="*/ 2147483647 h 73"/>
                <a:gd name="T28" fmla="*/ 2147483647 w 34"/>
                <a:gd name="T29" fmla="*/ 2147483647 h 73"/>
                <a:gd name="T30" fmla="*/ 2147483647 w 34"/>
                <a:gd name="T31" fmla="*/ 2147483647 h 73"/>
                <a:gd name="T32" fmla="*/ 2147483647 w 34"/>
                <a:gd name="T33" fmla="*/ 2147483647 h 73"/>
                <a:gd name="T34" fmla="*/ 0 w 34"/>
                <a:gd name="T35" fmla="*/ 2147483647 h 73"/>
                <a:gd name="T36" fmla="*/ 0 w 34"/>
                <a:gd name="T37" fmla="*/ 2147483647 h 73"/>
                <a:gd name="T38" fmla="*/ 0 w 34"/>
                <a:gd name="T39" fmla="*/ 2147483647 h 73"/>
                <a:gd name="T40" fmla="*/ 0 w 34"/>
                <a:gd name="T41" fmla="*/ 2147483647 h 73"/>
                <a:gd name="T42" fmla="*/ 0 w 34"/>
                <a:gd name="T43" fmla="*/ 2147483647 h 73"/>
                <a:gd name="T44" fmla="*/ 0 w 34"/>
                <a:gd name="T45" fmla="*/ 2147483647 h 73"/>
                <a:gd name="T46" fmla="*/ 0 w 34"/>
                <a:gd name="T47" fmla="*/ 2147483647 h 73"/>
                <a:gd name="T48" fmla="*/ 2147483647 w 34"/>
                <a:gd name="T49" fmla="*/ 2147483647 h 73"/>
                <a:gd name="T50" fmla="*/ 2147483647 w 34"/>
                <a:gd name="T51" fmla="*/ 2147483647 h 73"/>
                <a:gd name="T52" fmla="*/ 2147483647 w 34"/>
                <a:gd name="T53" fmla="*/ 2147483647 h 73"/>
                <a:gd name="T54" fmla="*/ 2147483647 w 34"/>
                <a:gd name="T55" fmla="*/ 2147483647 h 73"/>
                <a:gd name="T56" fmla="*/ 2147483647 w 34"/>
                <a:gd name="T57" fmla="*/ 2147483647 h 73"/>
                <a:gd name="T58" fmla="*/ 2147483647 w 34"/>
                <a:gd name="T59" fmla="*/ 2147483647 h 73"/>
                <a:gd name="T60" fmla="*/ 2147483647 w 34"/>
                <a:gd name="T61" fmla="*/ 2147483647 h 73"/>
                <a:gd name="T62" fmla="*/ 2147483647 w 34"/>
                <a:gd name="T63" fmla="*/ 2147483647 h 73"/>
                <a:gd name="T64" fmla="*/ 2147483647 w 34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3"/>
                <a:gd name="T101" fmla="*/ 34 w 3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3">
                  <a:moveTo>
                    <a:pt x="34" y="0"/>
                  </a:moveTo>
                  <a:lnTo>
                    <a:pt x="31" y="0"/>
                  </a:lnTo>
                  <a:lnTo>
                    <a:pt x="29" y="0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2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9" y="17"/>
                  </a:lnTo>
                  <a:lnTo>
                    <a:pt x="5" y="23"/>
                  </a:lnTo>
                  <a:lnTo>
                    <a:pt x="4" y="27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4" y="69"/>
                  </a:lnTo>
                  <a:lnTo>
                    <a:pt x="7" y="71"/>
                  </a:lnTo>
                  <a:lnTo>
                    <a:pt x="9" y="71"/>
                  </a:lnTo>
                  <a:lnTo>
                    <a:pt x="10" y="73"/>
                  </a:lnTo>
                  <a:lnTo>
                    <a:pt x="12" y="73"/>
                  </a:lnTo>
                  <a:lnTo>
                    <a:pt x="14" y="73"/>
                  </a:lnTo>
                  <a:lnTo>
                    <a:pt x="16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4" name="Freeform 202">
              <a:extLst>
                <a:ext uri="{FF2B5EF4-FFF2-40B4-BE49-F238E27FC236}">
                  <a16:creationId xmlns:a16="http://schemas.microsoft.com/office/drawing/2014/main" id="{C933ED86-C9AA-4CFD-8F3C-39A8AFBA6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4454525"/>
              <a:ext cx="11113" cy="15875"/>
            </a:xfrm>
            <a:custGeom>
              <a:avLst/>
              <a:gdLst>
                <a:gd name="T0" fmla="*/ 0 w 4"/>
                <a:gd name="T1" fmla="*/ 0 h 5"/>
                <a:gd name="T2" fmla="*/ 2147483647 w 4"/>
                <a:gd name="T3" fmla="*/ 2147483647 h 5"/>
                <a:gd name="T4" fmla="*/ 2147483647 w 4"/>
                <a:gd name="T5" fmla="*/ 0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0"/>
                  </a:moveTo>
                  <a:cubicBezTo>
                    <a:pt x="0" y="3"/>
                    <a:pt x="1" y="5"/>
                    <a:pt x="4" y="5"/>
                  </a:cubicBez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5" name="Arc 203">
              <a:extLst>
                <a:ext uri="{FF2B5EF4-FFF2-40B4-BE49-F238E27FC236}">
                  <a16:creationId xmlns:a16="http://schemas.microsoft.com/office/drawing/2014/main" id="{86B5C223-6492-4282-A3E5-13A87D4F4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4454525"/>
              <a:ext cx="12700" cy="20638"/>
            </a:xfrm>
            <a:custGeom>
              <a:avLst/>
              <a:gdLst>
                <a:gd name="T0" fmla="*/ 767 w 21600"/>
                <a:gd name="T1" fmla="*/ 11730 h 23107"/>
                <a:gd name="T2" fmla="*/ 3 w 21600"/>
                <a:gd name="T3" fmla="*/ 0 h 23107"/>
                <a:gd name="T4" fmla="*/ 893 w 21600"/>
                <a:gd name="T5" fmla="*/ 874 h 2310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07"/>
                <a:gd name="T11" fmla="*/ 21600 w 21600"/>
                <a:gd name="T12" fmla="*/ 23107 h 231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07" fill="none" extrusionOk="0">
                  <a:moveTo>
                    <a:pt x="18561" y="23107"/>
                  </a:moveTo>
                  <a:cubicBezTo>
                    <a:pt x="7913" y="21594"/>
                    <a:pt x="0" y="12477"/>
                    <a:pt x="0" y="1722"/>
                  </a:cubicBezTo>
                  <a:cubicBezTo>
                    <a:pt x="-1" y="1147"/>
                    <a:pt x="22" y="572"/>
                    <a:pt x="68" y="-1"/>
                  </a:cubicBezTo>
                </a:path>
                <a:path w="21600" h="23107" stroke="0" extrusionOk="0">
                  <a:moveTo>
                    <a:pt x="18561" y="23107"/>
                  </a:moveTo>
                  <a:cubicBezTo>
                    <a:pt x="7913" y="21594"/>
                    <a:pt x="0" y="12477"/>
                    <a:pt x="0" y="1722"/>
                  </a:cubicBezTo>
                  <a:cubicBezTo>
                    <a:pt x="-1" y="1147"/>
                    <a:pt x="22" y="572"/>
                    <a:pt x="68" y="-1"/>
                  </a:cubicBezTo>
                  <a:lnTo>
                    <a:pt x="21600" y="1722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6" name="Freeform 204">
              <a:extLst>
                <a:ext uri="{FF2B5EF4-FFF2-40B4-BE49-F238E27FC236}">
                  <a16:creationId xmlns:a16="http://schemas.microsoft.com/office/drawing/2014/main" id="{A60DCEB0-4191-4AB8-B9D5-245FBE544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4437063"/>
              <a:ext cx="12700" cy="20637"/>
            </a:xfrm>
            <a:custGeom>
              <a:avLst/>
              <a:gdLst>
                <a:gd name="T0" fmla="*/ 2147483647 w 5"/>
                <a:gd name="T1" fmla="*/ 2147483647 h 7"/>
                <a:gd name="T2" fmla="*/ 2147483647 w 5"/>
                <a:gd name="T3" fmla="*/ 2147483647 h 7"/>
                <a:gd name="T4" fmla="*/ 0 w 5"/>
                <a:gd name="T5" fmla="*/ 2147483647 h 7"/>
                <a:gd name="T6" fmla="*/ 0 w 5"/>
                <a:gd name="T7" fmla="*/ 2147483647 h 7"/>
                <a:gd name="T8" fmla="*/ 0 w 5"/>
                <a:gd name="T9" fmla="*/ 2147483647 h 7"/>
                <a:gd name="T10" fmla="*/ 2147483647 w 5"/>
                <a:gd name="T11" fmla="*/ 214748364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4" y="7"/>
                  </a:moveTo>
                  <a:cubicBezTo>
                    <a:pt x="4" y="7"/>
                    <a:pt x="5" y="7"/>
                    <a:pt x="5" y="7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lnTo>
                    <a:pt x="0" y="7"/>
                  </a:lnTo>
                  <a:lnTo>
                    <a:pt x="4" y="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7" name="Arc 205">
              <a:extLst>
                <a:ext uri="{FF2B5EF4-FFF2-40B4-BE49-F238E27FC236}">
                  <a16:creationId xmlns:a16="http://schemas.microsoft.com/office/drawing/2014/main" id="{DA43C141-6F9F-4957-A18E-BB1567C85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4438650"/>
              <a:ext cx="14288" cy="22225"/>
            </a:xfrm>
            <a:custGeom>
              <a:avLst/>
              <a:gdLst>
                <a:gd name="T0" fmla="*/ 0 w 24499"/>
                <a:gd name="T1" fmla="*/ 140 h 23492"/>
                <a:gd name="T2" fmla="*/ 961 w 24499"/>
                <a:gd name="T3" fmla="*/ 16844 h 23492"/>
                <a:gd name="T4" fmla="*/ 114 w 24499"/>
                <a:gd name="T5" fmla="*/ 15488 h 23492"/>
                <a:gd name="T6" fmla="*/ 0 60000 65536"/>
                <a:gd name="T7" fmla="*/ 0 60000 65536"/>
                <a:gd name="T8" fmla="*/ 0 60000 65536"/>
                <a:gd name="T9" fmla="*/ 0 w 24499"/>
                <a:gd name="T10" fmla="*/ 0 h 23492"/>
                <a:gd name="T11" fmla="*/ 24499 w 24499"/>
                <a:gd name="T12" fmla="*/ 23492 h 234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99" h="23492" fill="none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828" y="0"/>
                    <a:pt x="24499" y="9670"/>
                    <a:pt x="24499" y="21600"/>
                  </a:cubicBezTo>
                  <a:cubicBezTo>
                    <a:pt x="24499" y="22231"/>
                    <a:pt x="24471" y="22862"/>
                    <a:pt x="24415" y="23491"/>
                  </a:cubicBezTo>
                </a:path>
                <a:path w="24499" h="23492" stroke="0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828" y="0"/>
                    <a:pt x="24499" y="9670"/>
                    <a:pt x="24499" y="21600"/>
                  </a:cubicBezTo>
                  <a:cubicBezTo>
                    <a:pt x="24499" y="22231"/>
                    <a:pt x="24471" y="22862"/>
                    <a:pt x="24415" y="23491"/>
                  </a:cubicBezTo>
                  <a:lnTo>
                    <a:pt x="289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8" name="Line 208">
              <a:extLst>
                <a:ext uri="{FF2B5EF4-FFF2-40B4-BE49-F238E27FC236}">
                  <a16:creationId xmlns:a16="http://schemas.microsoft.com/office/drawing/2014/main" id="{27EB2D57-4C61-4326-9D9E-89CBF42073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4473575"/>
              <a:ext cx="98425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210">
              <a:extLst>
                <a:ext uri="{FF2B5EF4-FFF2-40B4-BE49-F238E27FC236}">
                  <a16:creationId xmlns:a16="http://schemas.microsoft.com/office/drawing/2014/main" id="{BA480D63-CA6E-4639-AFA6-7A3A3300E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443413"/>
              <a:ext cx="53975" cy="114300"/>
            </a:xfrm>
            <a:custGeom>
              <a:avLst/>
              <a:gdLst>
                <a:gd name="T0" fmla="*/ 2147483647 w 34"/>
                <a:gd name="T1" fmla="*/ 0 h 72"/>
                <a:gd name="T2" fmla="*/ 2147483647 w 34"/>
                <a:gd name="T3" fmla="*/ 0 h 72"/>
                <a:gd name="T4" fmla="*/ 2147483647 w 34"/>
                <a:gd name="T5" fmla="*/ 0 h 72"/>
                <a:gd name="T6" fmla="*/ 2147483647 w 34"/>
                <a:gd name="T7" fmla="*/ 2147483647 h 72"/>
                <a:gd name="T8" fmla="*/ 2147483647 w 34"/>
                <a:gd name="T9" fmla="*/ 2147483647 h 72"/>
                <a:gd name="T10" fmla="*/ 2147483647 w 34"/>
                <a:gd name="T11" fmla="*/ 2147483647 h 72"/>
                <a:gd name="T12" fmla="*/ 2147483647 w 34"/>
                <a:gd name="T13" fmla="*/ 2147483647 h 72"/>
                <a:gd name="T14" fmla="*/ 2147483647 w 34"/>
                <a:gd name="T15" fmla="*/ 2147483647 h 72"/>
                <a:gd name="T16" fmla="*/ 2147483647 w 34"/>
                <a:gd name="T17" fmla="*/ 2147483647 h 72"/>
                <a:gd name="T18" fmla="*/ 2147483647 w 34"/>
                <a:gd name="T19" fmla="*/ 2147483647 h 72"/>
                <a:gd name="T20" fmla="*/ 2147483647 w 34"/>
                <a:gd name="T21" fmla="*/ 2147483647 h 72"/>
                <a:gd name="T22" fmla="*/ 2147483647 w 34"/>
                <a:gd name="T23" fmla="*/ 2147483647 h 72"/>
                <a:gd name="T24" fmla="*/ 2147483647 w 34"/>
                <a:gd name="T25" fmla="*/ 2147483647 h 72"/>
                <a:gd name="T26" fmla="*/ 2147483647 w 34"/>
                <a:gd name="T27" fmla="*/ 2147483647 h 72"/>
                <a:gd name="T28" fmla="*/ 2147483647 w 34"/>
                <a:gd name="T29" fmla="*/ 2147483647 h 72"/>
                <a:gd name="T30" fmla="*/ 2147483647 w 34"/>
                <a:gd name="T31" fmla="*/ 2147483647 h 72"/>
                <a:gd name="T32" fmla="*/ 2147483647 w 34"/>
                <a:gd name="T33" fmla="*/ 2147483647 h 72"/>
                <a:gd name="T34" fmla="*/ 0 w 34"/>
                <a:gd name="T35" fmla="*/ 2147483647 h 72"/>
                <a:gd name="T36" fmla="*/ 0 w 34"/>
                <a:gd name="T37" fmla="*/ 2147483647 h 72"/>
                <a:gd name="T38" fmla="*/ 0 w 34"/>
                <a:gd name="T39" fmla="*/ 2147483647 h 72"/>
                <a:gd name="T40" fmla="*/ 0 w 34"/>
                <a:gd name="T41" fmla="*/ 2147483647 h 72"/>
                <a:gd name="T42" fmla="*/ 0 w 34"/>
                <a:gd name="T43" fmla="*/ 2147483647 h 72"/>
                <a:gd name="T44" fmla="*/ 0 w 34"/>
                <a:gd name="T45" fmla="*/ 2147483647 h 72"/>
                <a:gd name="T46" fmla="*/ 0 w 34"/>
                <a:gd name="T47" fmla="*/ 2147483647 h 72"/>
                <a:gd name="T48" fmla="*/ 2147483647 w 34"/>
                <a:gd name="T49" fmla="*/ 2147483647 h 72"/>
                <a:gd name="T50" fmla="*/ 2147483647 w 34"/>
                <a:gd name="T51" fmla="*/ 2147483647 h 72"/>
                <a:gd name="T52" fmla="*/ 2147483647 w 34"/>
                <a:gd name="T53" fmla="*/ 2147483647 h 72"/>
                <a:gd name="T54" fmla="*/ 2147483647 w 34"/>
                <a:gd name="T55" fmla="*/ 2147483647 h 72"/>
                <a:gd name="T56" fmla="*/ 2147483647 w 34"/>
                <a:gd name="T57" fmla="*/ 2147483647 h 72"/>
                <a:gd name="T58" fmla="*/ 2147483647 w 34"/>
                <a:gd name="T59" fmla="*/ 2147483647 h 72"/>
                <a:gd name="T60" fmla="*/ 2147483647 w 34"/>
                <a:gd name="T61" fmla="*/ 2147483647 h 72"/>
                <a:gd name="T62" fmla="*/ 2147483647 w 34"/>
                <a:gd name="T63" fmla="*/ 2147483647 h 72"/>
                <a:gd name="T64" fmla="*/ 2147483647 w 34"/>
                <a:gd name="T65" fmla="*/ 2147483647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2"/>
                <a:gd name="T101" fmla="*/ 34 w 34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2">
                  <a:moveTo>
                    <a:pt x="34" y="0"/>
                  </a:moveTo>
                  <a:lnTo>
                    <a:pt x="31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1" y="1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10" y="13"/>
                  </a:lnTo>
                  <a:lnTo>
                    <a:pt x="9" y="17"/>
                  </a:lnTo>
                  <a:lnTo>
                    <a:pt x="5" y="23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2" y="38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4" y="69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</a:path>
              </a:pathLst>
            </a:custGeom>
            <a:noFill/>
            <a:ln w="1117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0" name="Arc 211">
              <a:extLst>
                <a:ext uri="{FF2B5EF4-FFF2-40B4-BE49-F238E27FC236}">
                  <a16:creationId xmlns:a16="http://schemas.microsoft.com/office/drawing/2014/main" id="{8B210349-408A-4B28-AE21-C469010C0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4335463"/>
              <a:ext cx="14288" cy="23812"/>
            </a:xfrm>
            <a:custGeom>
              <a:avLst/>
              <a:gdLst>
                <a:gd name="T0" fmla="*/ 1572 w 21600"/>
                <a:gd name="T1" fmla="*/ 19541 h 24772"/>
                <a:gd name="T2" fmla="*/ 22 w 21600"/>
                <a:gd name="T3" fmla="*/ 0 h 24772"/>
                <a:gd name="T4" fmla="*/ 1810 w 21600"/>
                <a:gd name="T5" fmla="*/ 2650 h 2477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772"/>
                <a:gd name="T11" fmla="*/ 21600 w 21600"/>
                <a:gd name="T12" fmla="*/ 24772 h 247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772" fill="none" extrusionOk="0">
                  <a:moveTo>
                    <a:pt x="18765" y="24772"/>
                  </a:moveTo>
                  <a:cubicBezTo>
                    <a:pt x="8025" y="23350"/>
                    <a:pt x="0" y="14192"/>
                    <a:pt x="0" y="3359"/>
                  </a:cubicBezTo>
                  <a:cubicBezTo>
                    <a:pt x="-1" y="2234"/>
                    <a:pt x="87" y="1111"/>
                    <a:pt x="262" y="-1"/>
                  </a:cubicBezTo>
                </a:path>
                <a:path w="21600" h="24772" stroke="0" extrusionOk="0">
                  <a:moveTo>
                    <a:pt x="18765" y="24772"/>
                  </a:moveTo>
                  <a:cubicBezTo>
                    <a:pt x="8025" y="23350"/>
                    <a:pt x="0" y="14192"/>
                    <a:pt x="0" y="3359"/>
                  </a:cubicBezTo>
                  <a:cubicBezTo>
                    <a:pt x="-1" y="2234"/>
                    <a:pt x="87" y="1111"/>
                    <a:pt x="262" y="-1"/>
                  </a:cubicBezTo>
                  <a:lnTo>
                    <a:pt x="21600" y="3359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1" name="Arc 212">
              <a:extLst>
                <a:ext uri="{FF2B5EF4-FFF2-40B4-BE49-F238E27FC236}">
                  <a16:creationId xmlns:a16="http://schemas.microsoft.com/office/drawing/2014/main" id="{BEA618B8-3978-43BD-A572-9ED3E864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500" y="4322763"/>
              <a:ext cx="14288" cy="20637"/>
            </a:xfrm>
            <a:custGeom>
              <a:avLst/>
              <a:gdLst>
                <a:gd name="T0" fmla="*/ 0 w 24435"/>
                <a:gd name="T1" fmla="*/ 148 h 21600"/>
                <a:gd name="T2" fmla="*/ 977 w 24435"/>
                <a:gd name="T3" fmla="*/ 15169 h 21600"/>
                <a:gd name="T4" fmla="*/ 116 w 24435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435"/>
                <a:gd name="T10" fmla="*/ 0 h 21600"/>
                <a:gd name="T11" fmla="*/ 24435 w 244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35" h="21600" fill="none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185" y="0"/>
                    <a:pt x="23569" y="8689"/>
                    <a:pt x="24435" y="19942"/>
                  </a:cubicBezTo>
                </a:path>
                <a:path w="24435" h="21600" stroke="0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185" y="0"/>
                    <a:pt x="23569" y="8689"/>
                    <a:pt x="24435" y="19942"/>
                  </a:cubicBezTo>
                  <a:lnTo>
                    <a:pt x="289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2" name="Line 213">
              <a:extLst>
                <a:ext uri="{FF2B5EF4-FFF2-40B4-BE49-F238E27FC236}">
                  <a16:creationId xmlns:a16="http://schemas.microsoft.com/office/drawing/2014/main" id="{063DDA66-8975-4C38-B938-F5B61BA549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9838" y="4443413"/>
              <a:ext cx="58102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Line 214">
              <a:extLst>
                <a:ext uri="{FF2B5EF4-FFF2-40B4-BE49-F238E27FC236}">
                  <a16:creationId xmlns:a16="http://schemas.microsoft.com/office/drawing/2014/main" id="{F16CE37C-FD14-4951-8E21-995D1854E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900" y="4354513"/>
              <a:ext cx="968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215">
              <a:extLst>
                <a:ext uri="{FF2B5EF4-FFF2-40B4-BE49-F238E27FC236}">
                  <a16:creationId xmlns:a16="http://schemas.microsoft.com/office/drawing/2014/main" id="{E11B4310-2441-40C0-A82A-422FC20C3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838" y="4324350"/>
              <a:ext cx="53975" cy="119063"/>
            </a:xfrm>
            <a:custGeom>
              <a:avLst/>
              <a:gdLst>
                <a:gd name="T0" fmla="*/ 2147483647 w 34"/>
                <a:gd name="T1" fmla="*/ 0 h 75"/>
                <a:gd name="T2" fmla="*/ 2147483647 w 34"/>
                <a:gd name="T3" fmla="*/ 0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2147483647 w 34"/>
                <a:gd name="T35" fmla="*/ 2147483647 h 75"/>
                <a:gd name="T36" fmla="*/ 0 w 34"/>
                <a:gd name="T37" fmla="*/ 2147483647 h 75"/>
                <a:gd name="T38" fmla="*/ 0 w 34"/>
                <a:gd name="T39" fmla="*/ 2147483647 h 75"/>
                <a:gd name="T40" fmla="*/ 0 w 34"/>
                <a:gd name="T41" fmla="*/ 2147483647 h 75"/>
                <a:gd name="T42" fmla="*/ 0 w 34"/>
                <a:gd name="T43" fmla="*/ 2147483647 h 75"/>
                <a:gd name="T44" fmla="*/ 0 w 34"/>
                <a:gd name="T45" fmla="*/ 2147483647 h 75"/>
                <a:gd name="T46" fmla="*/ 0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2147483647 w 34"/>
                <a:gd name="T65" fmla="*/ 2147483647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5"/>
                <a:gd name="T101" fmla="*/ 34 w 3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5">
                  <a:moveTo>
                    <a:pt x="34" y="0"/>
                  </a:moveTo>
                  <a:lnTo>
                    <a:pt x="30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1" y="9"/>
                  </a:lnTo>
                  <a:lnTo>
                    <a:pt x="10" y="13"/>
                  </a:lnTo>
                  <a:lnTo>
                    <a:pt x="8" y="19"/>
                  </a:lnTo>
                  <a:lnTo>
                    <a:pt x="6" y="23"/>
                  </a:lnTo>
                  <a:lnTo>
                    <a:pt x="5" y="28"/>
                  </a:lnTo>
                  <a:lnTo>
                    <a:pt x="3" y="34"/>
                  </a:lnTo>
                  <a:lnTo>
                    <a:pt x="1" y="40"/>
                  </a:lnTo>
                  <a:lnTo>
                    <a:pt x="1" y="46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1"/>
                  </a:lnTo>
                  <a:lnTo>
                    <a:pt x="6" y="73"/>
                  </a:lnTo>
                  <a:lnTo>
                    <a:pt x="8" y="73"/>
                  </a:lnTo>
                  <a:lnTo>
                    <a:pt x="10" y="75"/>
                  </a:lnTo>
                  <a:lnTo>
                    <a:pt x="11" y="75"/>
                  </a:lnTo>
                  <a:lnTo>
                    <a:pt x="13" y="75"/>
                  </a:lnTo>
                  <a:lnTo>
                    <a:pt x="15" y="7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5" name="Arc 216">
              <a:extLst>
                <a:ext uri="{FF2B5EF4-FFF2-40B4-BE49-F238E27FC236}">
                  <a16:creationId xmlns:a16="http://schemas.microsoft.com/office/drawing/2014/main" id="{049750DC-ABFC-4438-9BD9-5872D92C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550" y="3638550"/>
              <a:ext cx="12700" cy="19050"/>
            </a:xfrm>
            <a:custGeom>
              <a:avLst/>
              <a:gdLst>
                <a:gd name="T0" fmla="*/ 781 w 21600"/>
                <a:gd name="T1" fmla="*/ 10567 h 21433"/>
                <a:gd name="T2" fmla="*/ 0 w 21600"/>
                <a:gd name="T3" fmla="*/ 0 h 21433"/>
                <a:gd name="T4" fmla="*/ 893 w 21600"/>
                <a:gd name="T5" fmla="*/ 0 h 2143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433"/>
                <a:gd name="T11" fmla="*/ 21600 w 21600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433" fill="none" extrusionOk="0">
                  <a:moveTo>
                    <a:pt x="18920" y="21433"/>
                  </a:moveTo>
                  <a:cubicBezTo>
                    <a:pt x="8111" y="20082"/>
                    <a:pt x="0" y="10893"/>
                    <a:pt x="0" y="0"/>
                  </a:cubicBezTo>
                </a:path>
                <a:path w="21600" h="21433" stroke="0" extrusionOk="0">
                  <a:moveTo>
                    <a:pt x="18920" y="21433"/>
                  </a:moveTo>
                  <a:cubicBezTo>
                    <a:pt x="8111" y="20082"/>
                    <a:pt x="0" y="1089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6" name="Arc 217">
              <a:extLst>
                <a:ext uri="{FF2B5EF4-FFF2-40B4-BE49-F238E27FC236}">
                  <a16:creationId xmlns:a16="http://schemas.microsoft.com/office/drawing/2014/main" id="{78287BE0-2DD3-4D53-A930-3C5DE708D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3622675"/>
              <a:ext cx="14288" cy="22225"/>
            </a:xfrm>
            <a:custGeom>
              <a:avLst/>
              <a:gdLst>
                <a:gd name="T0" fmla="*/ 0 w 24124"/>
                <a:gd name="T1" fmla="*/ 103 h 23609"/>
                <a:gd name="T2" fmla="*/ 1037 w 24124"/>
                <a:gd name="T3" fmla="*/ 16431 h 23609"/>
                <a:gd name="T4" fmla="*/ 109 w 24124"/>
                <a:gd name="T5" fmla="*/ 15034 h 23609"/>
                <a:gd name="T6" fmla="*/ 0 60000 65536"/>
                <a:gd name="T7" fmla="*/ 0 60000 65536"/>
                <a:gd name="T8" fmla="*/ 0 60000 65536"/>
                <a:gd name="T9" fmla="*/ 0 w 24124"/>
                <a:gd name="T10" fmla="*/ 0 h 23609"/>
                <a:gd name="T11" fmla="*/ 24124 w 24124"/>
                <a:gd name="T12" fmla="*/ 23609 h 236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24" h="23609" fill="none" extrusionOk="0">
                  <a:moveTo>
                    <a:pt x="-1" y="147"/>
                  </a:moveTo>
                  <a:cubicBezTo>
                    <a:pt x="837" y="49"/>
                    <a:pt x="1680" y="-1"/>
                    <a:pt x="2524" y="0"/>
                  </a:cubicBezTo>
                  <a:cubicBezTo>
                    <a:pt x="14453" y="0"/>
                    <a:pt x="24124" y="9670"/>
                    <a:pt x="24124" y="21600"/>
                  </a:cubicBezTo>
                  <a:cubicBezTo>
                    <a:pt x="24124" y="22270"/>
                    <a:pt x="24092" y="22941"/>
                    <a:pt x="24030" y="23609"/>
                  </a:cubicBezTo>
                </a:path>
                <a:path w="24124" h="23609" stroke="0" extrusionOk="0">
                  <a:moveTo>
                    <a:pt x="-1" y="147"/>
                  </a:moveTo>
                  <a:cubicBezTo>
                    <a:pt x="837" y="49"/>
                    <a:pt x="1680" y="-1"/>
                    <a:pt x="2524" y="0"/>
                  </a:cubicBezTo>
                  <a:cubicBezTo>
                    <a:pt x="14453" y="0"/>
                    <a:pt x="24124" y="9670"/>
                    <a:pt x="24124" y="21600"/>
                  </a:cubicBezTo>
                  <a:cubicBezTo>
                    <a:pt x="24124" y="22270"/>
                    <a:pt x="24092" y="22941"/>
                    <a:pt x="24030" y="23609"/>
                  </a:cubicBezTo>
                  <a:lnTo>
                    <a:pt x="2524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97" name="Line 218">
              <a:extLst>
                <a:ext uri="{FF2B5EF4-FFF2-40B4-BE49-F238E27FC236}">
                  <a16:creationId xmlns:a16="http://schemas.microsoft.com/office/drawing/2014/main" id="{520EDD31-4A7A-498D-9128-7BE53E010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730625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219">
              <a:extLst>
                <a:ext uri="{FF2B5EF4-FFF2-40B4-BE49-F238E27FC236}">
                  <a16:creationId xmlns:a16="http://schemas.microsoft.com/office/drawing/2014/main" id="{41DB61BC-478E-4ADB-B8B6-EECECA756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663" y="3657600"/>
              <a:ext cx="96837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20">
              <a:extLst>
                <a:ext uri="{FF2B5EF4-FFF2-40B4-BE49-F238E27FC236}">
                  <a16:creationId xmlns:a16="http://schemas.microsoft.com/office/drawing/2014/main" id="{A97A9097-685E-47A2-8760-A4BB68D6B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00" y="3617913"/>
              <a:ext cx="57150" cy="117475"/>
            </a:xfrm>
            <a:custGeom>
              <a:avLst/>
              <a:gdLst>
                <a:gd name="T0" fmla="*/ 2147483647 w 36"/>
                <a:gd name="T1" fmla="*/ 0 h 74"/>
                <a:gd name="T2" fmla="*/ 2147483647 w 36"/>
                <a:gd name="T3" fmla="*/ 0 h 74"/>
                <a:gd name="T4" fmla="*/ 2147483647 w 36"/>
                <a:gd name="T5" fmla="*/ 2147483647 h 74"/>
                <a:gd name="T6" fmla="*/ 2147483647 w 36"/>
                <a:gd name="T7" fmla="*/ 2147483647 h 74"/>
                <a:gd name="T8" fmla="*/ 2147483647 w 36"/>
                <a:gd name="T9" fmla="*/ 2147483647 h 74"/>
                <a:gd name="T10" fmla="*/ 2147483647 w 36"/>
                <a:gd name="T11" fmla="*/ 2147483647 h 74"/>
                <a:gd name="T12" fmla="*/ 2147483647 w 36"/>
                <a:gd name="T13" fmla="*/ 2147483647 h 74"/>
                <a:gd name="T14" fmla="*/ 2147483647 w 36"/>
                <a:gd name="T15" fmla="*/ 2147483647 h 74"/>
                <a:gd name="T16" fmla="*/ 2147483647 w 36"/>
                <a:gd name="T17" fmla="*/ 2147483647 h 74"/>
                <a:gd name="T18" fmla="*/ 2147483647 w 36"/>
                <a:gd name="T19" fmla="*/ 2147483647 h 74"/>
                <a:gd name="T20" fmla="*/ 2147483647 w 36"/>
                <a:gd name="T21" fmla="*/ 2147483647 h 74"/>
                <a:gd name="T22" fmla="*/ 2147483647 w 36"/>
                <a:gd name="T23" fmla="*/ 2147483647 h 74"/>
                <a:gd name="T24" fmla="*/ 2147483647 w 36"/>
                <a:gd name="T25" fmla="*/ 2147483647 h 74"/>
                <a:gd name="T26" fmla="*/ 2147483647 w 36"/>
                <a:gd name="T27" fmla="*/ 2147483647 h 74"/>
                <a:gd name="T28" fmla="*/ 2147483647 w 36"/>
                <a:gd name="T29" fmla="*/ 2147483647 h 74"/>
                <a:gd name="T30" fmla="*/ 2147483647 w 36"/>
                <a:gd name="T31" fmla="*/ 2147483647 h 74"/>
                <a:gd name="T32" fmla="*/ 2147483647 w 36"/>
                <a:gd name="T33" fmla="*/ 2147483647 h 74"/>
                <a:gd name="T34" fmla="*/ 2147483647 w 36"/>
                <a:gd name="T35" fmla="*/ 2147483647 h 74"/>
                <a:gd name="T36" fmla="*/ 0 w 36"/>
                <a:gd name="T37" fmla="*/ 2147483647 h 74"/>
                <a:gd name="T38" fmla="*/ 0 w 36"/>
                <a:gd name="T39" fmla="*/ 2147483647 h 74"/>
                <a:gd name="T40" fmla="*/ 0 w 36"/>
                <a:gd name="T41" fmla="*/ 2147483647 h 74"/>
                <a:gd name="T42" fmla="*/ 0 w 36"/>
                <a:gd name="T43" fmla="*/ 2147483647 h 74"/>
                <a:gd name="T44" fmla="*/ 0 w 36"/>
                <a:gd name="T45" fmla="*/ 2147483647 h 74"/>
                <a:gd name="T46" fmla="*/ 2147483647 w 36"/>
                <a:gd name="T47" fmla="*/ 2147483647 h 74"/>
                <a:gd name="T48" fmla="*/ 2147483647 w 36"/>
                <a:gd name="T49" fmla="*/ 2147483647 h 74"/>
                <a:gd name="T50" fmla="*/ 2147483647 w 36"/>
                <a:gd name="T51" fmla="*/ 2147483647 h 74"/>
                <a:gd name="T52" fmla="*/ 2147483647 w 36"/>
                <a:gd name="T53" fmla="*/ 2147483647 h 74"/>
                <a:gd name="T54" fmla="*/ 2147483647 w 36"/>
                <a:gd name="T55" fmla="*/ 2147483647 h 74"/>
                <a:gd name="T56" fmla="*/ 2147483647 w 36"/>
                <a:gd name="T57" fmla="*/ 2147483647 h 74"/>
                <a:gd name="T58" fmla="*/ 2147483647 w 36"/>
                <a:gd name="T59" fmla="*/ 2147483647 h 74"/>
                <a:gd name="T60" fmla="*/ 2147483647 w 36"/>
                <a:gd name="T61" fmla="*/ 2147483647 h 74"/>
                <a:gd name="T62" fmla="*/ 2147483647 w 36"/>
                <a:gd name="T63" fmla="*/ 2147483647 h 74"/>
                <a:gd name="T64" fmla="*/ 2147483647 w 36"/>
                <a:gd name="T65" fmla="*/ 2147483647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74"/>
                <a:gd name="T101" fmla="*/ 36 w 36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74">
                  <a:moveTo>
                    <a:pt x="36" y="0"/>
                  </a:moveTo>
                  <a:lnTo>
                    <a:pt x="32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3" y="34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2" y="67"/>
                  </a:lnTo>
                  <a:lnTo>
                    <a:pt x="2" y="69"/>
                  </a:lnTo>
                  <a:lnTo>
                    <a:pt x="5" y="71"/>
                  </a:lnTo>
                  <a:lnTo>
                    <a:pt x="7" y="72"/>
                  </a:lnTo>
                  <a:lnTo>
                    <a:pt x="8" y="72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7" y="7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0" name="Arc 221">
              <a:extLst>
                <a:ext uri="{FF2B5EF4-FFF2-40B4-BE49-F238E27FC236}">
                  <a16:creationId xmlns:a16="http://schemas.microsoft.com/office/drawing/2014/main" id="{ECF0F927-A49A-4940-9A40-B71220A23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3513138"/>
              <a:ext cx="12700" cy="23812"/>
            </a:xfrm>
            <a:custGeom>
              <a:avLst/>
              <a:gdLst>
                <a:gd name="T0" fmla="*/ 768 w 21600"/>
                <a:gd name="T1" fmla="*/ 20420 h 24555"/>
                <a:gd name="T2" fmla="*/ 9 w 21600"/>
                <a:gd name="T3" fmla="*/ 0 h 24555"/>
                <a:gd name="T4" fmla="*/ 893 w 21600"/>
                <a:gd name="T5" fmla="*/ 2632 h 24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555"/>
                <a:gd name="T11" fmla="*/ 21600 w 21600"/>
                <a:gd name="T12" fmla="*/ 24555 h 24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555" fill="none" extrusionOk="0">
                  <a:moveTo>
                    <a:pt x="18592" y="24554"/>
                  </a:moveTo>
                  <a:cubicBezTo>
                    <a:pt x="7929" y="23055"/>
                    <a:pt x="0" y="13932"/>
                    <a:pt x="0" y="3165"/>
                  </a:cubicBezTo>
                  <a:cubicBezTo>
                    <a:pt x="-1" y="2105"/>
                    <a:pt x="77" y="1047"/>
                    <a:pt x="233" y="0"/>
                  </a:cubicBezTo>
                </a:path>
                <a:path w="21600" h="24555" stroke="0" extrusionOk="0">
                  <a:moveTo>
                    <a:pt x="18592" y="24554"/>
                  </a:moveTo>
                  <a:cubicBezTo>
                    <a:pt x="7929" y="23055"/>
                    <a:pt x="0" y="13932"/>
                    <a:pt x="0" y="3165"/>
                  </a:cubicBezTo>
                  <a:cubicBezTo>
                    <a:pt x="-1" y="2105"/>
                    <a:pt x="77" y="1047"/>
                    <a:pt x="233" y="0"/>
                  </a:cubicBezTo>
                  <a:lnTo>
                    <a:pt x="21600" y="3165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1" name="Arc 222">
              <a:extLst>
                <a:ext uri="{FF2B5EF4-FFF2-40B4-BE49-F238E27FC236}">
                  <a16:creationId xmlns:a16="http://schemas.microsoft.com/office/drawing/2014/main" id="{7087EF2C-7B94-4375-AFD6-F212DC379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3500438"/>
              <a:ext cx="14288" cy="20637"/>
            </a:xfrm>
            <a:custGeom>
              <a:avLst/>
              <a:gdLst>
                <a:gd name="T0" fmla="*/ 0 w 24416"/>
                <a:gd name="T1" fmla="*/ 148 h 21600"/>
                <a:gd name="T2" fmla="*/ 980 w 24416"/>
                <a:gd name="T3" fmla="*/ 14990 h 21600"/>
                <a:gd name="T4" fmla="*/ 116 w 24416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416"/>
                <a:gd name="T10" fmla="*/ 0 h 21600"/>
                <a:gd name="T11" fmla="*/ 24416 w 244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16" h="21600" fill="none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</a:path>
                <a:path w="24416" h="21600" stroke="0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  <a:lnTo>
                    <a:pt x="289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2" name="Line 223">
              <a:extLst>
                <a:ext uri="{FF2B5EF4-FFF2-40B4-BE49-F238E27FC236}">
                  <a16:creationId xmlns:a16="http://schemas.microsoft.com/office/drawing/2014/main" id="{54D5EADB-4156-4078-9ABE-3014C13D8F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621088"/>
              <a:ext cx="582613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Line 224">
              <a:extLst>
                <a:ext uri="{FF2B5EF4-FFF2-40B4-BE49-F238E27FC236}">
                  <a16:creationId xmlns:a16="http://schemas.microsoft.com/office/drawing/2014/main" id="{16FED23E-1A30-4567-9763-E986D0FB0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3535363"/>
              <a:ext cx="9842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225">
              <a:extLst>
                <a:ext uri="{FF2B5EF4-FFF2-40B4-BE49-F238E27FC236}">
                  <a16:creationId xmlns:a16="http://schemas.microsoft.com/office/drawing/2014/main" id="{1ADFC79A-849A-45ED-B81F-F72115DA6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502025"/>
              <a:ext cx="53975" cy="119063"/>
            </a:xfrm>
            <a:custGeom>
              <a:avLst/>
              <a:gdLst>
                <a:gd name="T0" fmla="*/ 2147483647 w 34"/>
                <a:gd name="T1" fmla="*/ 0 h 75"/>
                <a:gd name="T2" fmla="*/ 2147483647 w 34"/>
                <a:gd name="T3" fmla="*/ 0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0 w 34"/>
                <a:gd name="T35" fmla="*/ 2147483647 h 75"/>
                <a:gd name="T36" fmla="*/ 0 w 34"/>
                <a:gd name="T37" fmla="*/ 2147483647 h 75"/>
                <a:gd name="T38" fmla="*/ 0 w 34"/>
                <a:gd name="T39" fmla="*/ 2147483647 h 75"/>
                <a:gd name="T40" fmla="*/ 0 w 34"/>
                <a:gd name="T41" fmla="*/ 2147483647 h 75"/>
                <a:gd name="T42" fmla="*/ 0 w 34"/>
                <a:gd name="T43" fmla="*/ 2147483647 h 75"/>
                <a:gd name="T44" fmla="*/ 0 w 34"/>
                <a:gd name="T45" fmla="*/ 2147483647 h 75"/>
                <a:gd name="T46" fmla="*/ 0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2147483647 w 34"/>
                <a:gd name="T65" fmla="*/ 2147483647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5"/>
                <a:gd name="T101" fmla="*/ 34 w 3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5">
                  <a:moveTo>
                    <a:pt x="34" y="0"/>
                  </a:moveTo>
                  <a:lnTo>
                    <a:pt x="31" y="0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5" y="25"/>
                  </a:lnTo>
                  <a:lnTo>
                    <a:pt x="4" y="28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69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0" y="75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6" y="7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5" name="Arc 226">
              <a:extLst>
                <a:ext uri="{FF2B5EF4-FFF2-40B4-BE49-F238E27FC236}">
                  <a16:creationId xmlns:a16="http://schemas.microsoft.com/office/drawing/2014/main" id="{274C1EF7-112E-410B-9B98-F351A84F5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3744913"/>
              <a:ext cx="12700" cy="22225"/>
            </a:xfrm>
            <a:custGeom>
              <a:avLst/>
              <a:gdLst>
                <a:gd name="T0" fmla="*/ 781 w 21600"/>
                <a:gd name="T1" fmla="*/ 18363 h 23090"/>
                <a:gd name="T2" fmla="*/ 3 w 21600"/>
                <a:gd name="T3" fmla="*/ 0 h 23090"/>
                <a:gd name="T4" fmla="*/ 893 w 21600"/>
                <a:gd name="T5" fmla="*/ 1318 h 230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90"/>
                <a:gd name="T11" fmla="*/ 21600 w 21600"/>
                <a:gd name="T12" fmla="*/ 23090 h 230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90" fill="none" extrusionOk="0">
                  <a:moveTo>
                    <a:pt x="18920" y="23090"/>
                  </a:moveTo>
                  <a:cubicBezTo>
                    <a:pt x="8111" y="21739"/>
                    <a:pt x="0" y="12550"/>
                    <a:pt x="0" y="1657"/>
                  </a:cubicBezTo>
                  <a:cubicBezTo>
                    <a:pt x="-1" y="1104"/>
                    <a:pt x="21" y="551"/>
                    <a:pt x="63" y="-1"/>
                  </a:cubicBezTo>
                </a:path>
                <a:path w="21600" h="23090" stroke="0" extrusionOk="0">
                  <a:moveTo>
                    <a:pt x="18920" y="23090"/>
                  </a:moveTo>
                  <a:cubicBezTo>
                    <a:pt x="8111" y="21739"/>
                    <a:pt x="0" y="12550"/>
                    <a:pt x="0" y="1657"/>
                  </a:cubicBezTo>
                  <a:cubicBezTo>
                    <a:pt x="-1" y="1104"/>
                    <a:pt x="21" y="551"/>
                    <a:pt x="63" y="-1"/>
                  </a:cubicBezTo>
                  <a:lnTo>
                    <a:pt x="21600" y="1657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6" name="Arc 227">
              <a:extLst>
                <a:ext uri="{FF2B5EF4-FFF2-40B4-BE49-F238E27FC236}">
                  <a16:creationId xmlns:a16="http://schemas.microsoft.com/office/drawing/2014/main" id="{D97D1E85-4F97-4365-B66D-A753F83FB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3732213"/>
              <a:ext cx="14288" cy="20637"/>
            </a:xfrm>
            <a:custGeom>
              <a:avLst/>
              <a:gdLst>
                <a:gd name="T0" fmla="*/ 0 w 24196"/>
                <a:gd name="T1" fmla="*/ 127 h 21600"/>
                <a:gd name="T2" fmla="*/ 1026 w 24196"/>
                <a:gd name="T3" fmla="*/ 14990 h 21600"/>
                <a:gd name="T4" fmla="*/ 114 w 24196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196"/>
                <a:gd name="T10" fmla="*/ 0 h 21600"/>
                <a:gd name="T11" fmla="*/ 24196 w 2419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196" h="21600" fill="none" extrusionOk="0">
                  <a:moveTo>
                    <a:pt x="-1" y="166"/>
                  </a:moveTo>
                  <a:cubicBezTo>
                    <a:pt x="888" y="55"/>
                    <a:pt x="1783" y="-1"/>
                    <a:pt x="2679" y="0"/>
                  </a:cubicBezTo>
                  <a:cubicBezTo>
                    <a:pt x="13875" y="0"/>
                    <a:pt x="23215" y="8554"/>
                    <a:pt x="24195" y="19708"/>
                  </a:cubicBezTo>
                </a:path>
                <a:path w="24196" h="21600" stroke="0" extrusionOk="0">
                  <a:moveTo>
                    <a:pt x="-1" y="166"/>
                  </a:moveTo>
                  <a:cubicBezTo>
                    <a:pt x="888" y="55"/>
                    <a:pt x="1783" y="-1"/>
                    <a:pt x="2679" y="0"/>
                  </a:cubicBezTo>
                  <a:cubicBezTo>
                    <a:pt x="13875" y="0"/>
                    <a:pt x="23215" y="8554"/>
                    <a:pt x="24195" y="19708"/>
                  </a:cubicBezTo>
                  <a:lnTo>
                    <a:pt x="267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7" name="Line 228">
              <a:extLst>
                <a:ext uri="{FF2B5EF4-FFF2-40B4-BE49-F238E27FC236}">
                  <a16:creationId xmlns:a16="http://schemas.microsoft.com/office/drawing/2014/main" id="{9042AFE7-299F-4ECF-ABB0-D6F359D02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851275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Line 229">
              <a:extLst>
                <a:ext uri="{FF2B5EF4-FFF2-40B4-BE49-F238E27FC236}">
                  <a16:creationId xmlns:a16="http://schemas.microsoft.com/office/drawing/2014/main" id="{22274376-940D-45D5-9503-AF4C0D481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3763963"/>
              <a:ext cx="98425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230">
              <a:extLst>
                <a:ext uri="{FF2B5EF4-FFF2-40B4-BE49-F238E27FC236}">
                  <a16:creationId xmlns:a16="http://schemas.microsoft.com/office/drawing/2014/main" id="{2C061671-892F-4002-94E9-D259F1C7C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732213"/>
              <a:ext cx="53975" cy="119062"/>
            </a:xfrm>
            <a:custGeom>
              <a:avLst/>
              <a:gdLst>
                <a:gd name="T0" fmla="*/ 2147483647 w 34"/>
                <a:gd name="T1" fmla="*/ 0 h 75"/>
                <a:gd name="T2" fmla="*/ 2147483647 w 34"/>
                <a:gd name="T3" fmla="*/ 0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0 w 34"/>
                <a:gd name="T35" fmla="*/ 2147483647 h 75"/>
                <a:gd name="T36" fmla="*/ 0 w 34"/>
                <a:gd name="T37" fmla="*/ 2147483647 h 75"/>
                <a:gd name="T38" fmla="*/ 0 w 34"/>
                <a:gd name="T39" fmla="*/ 2147483647 h 75"/>
                <a:gd name="T40" fmla="*/ 0 w 34"/>
                <a:gd name="T41" fmla="*/ 2147483647 h 75"/>
                <a:gd name="T42" fmla="*/ 0 w 34"/>
                <a:gd name="T43" fmla="*/ 2147483647 h 75"/>
                <a:gd name="T44" fmla="*/ 0 w 34"/>
                <a:gd name="T45" fmla="*/ 2147483647 h 75"/>
                <a:gd name="T46" fmla="*/ 0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2147483647 w 34"/>
                <a:gd name="T65" fmla="*/ 2147483647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5"/>
                <a:gd name="T101" fmla="*/ 34 w 3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5">
                  <a:moveTo>
                    <a:pt x="34" y="0"/>
                  </a:moveTo>
                  <a:lnTo>
                    <a:pt x="31" y="0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9" y="20"/>
                  </a:lnTo>
                  <a:lnTo>
                    <a:pt x="5" y="24"/>
                  </a:lnTo>
                  <a:lnTo>
                    <a:pt x="4" y="29"/>
                  </a:lnTo>
                  <a:lnTo>
                    <a:pt x="2" y="35"/>
                  </a:lnTo>
                  <a:lnTo>
                    <a:pt x="2" y="41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0" y="75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6" y="7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0" name="Arc 231">
              <a:extLst>
                <a:ext uri="{FF2B5EF4-FFF2-40B4-BE49-F238E27FC236}">
                  <a16:creationId xmlns:a16="http://schemas.microsoft.com/office/drawing/2014/main" id="{337B7099-6FBF-47AF-83C1-0471F0804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867150"/>
              <a:ext cx="14288" cy="19050"/>
            </a:xfrm>
            <a:custGeom>
              <a:avLst/>
              <a:gdLst>
                <a:gd name="T0" fmla="*/ 1579 w 21600"/>
                <a:gd name="T1" fmla="*/ 10589 h 21424"/>
                <a:gd name="T2" fmla="*/ 0 w 21600"/>
                <a:gd name="T3" fmla="*/ 0 h 21424"/>
                <a:gd name="T4" fmla="*/ 1810 w 21600"/>
                <a:gd name="T5" fmla="*/ 0 h 2142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424"/>
                <a:gd name="T11" fmla="*/ 21600 w 21600"/>
                <a:gd name="T12" fmla="*/ 21424 h 21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424" fill="none" extrusionOk="0">
                  <a:moveTo>
                    <a:pt x="18849" y="21424"/>
                  </a:moveTo>
                  <a:cubicBezTo>
                    <a:pt x="8072" y="20040"/>
                    <a:pt x="0" y="10866"/>
                    <a:pt x="0" y="0"/>
                  </a:cubicBezTo>
                </a:path>
                <a:path w="21600" h="21424" stroke="0" extrusionOk="0">
                  <a:moveTo>
                    <a:pt x="18849" y="21424"/>
                  </a:moveTo>
                  <a:cubicBezTo>
                    <a:pt x="8072" y="20040"/>
                    <a:pt x="0" y="10866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1" name="Arc 232">
              <a:extLst>
                <a:ext uri="{FF2B5EF4-FFF2-40B4-BE49-F238E27FC236}">
                  <a16:creationId xmlns:a16="http://schemas.microsoft.com/office/drawing/2014/main" id="{3A3AF386-6A35-4351-B900-38B5CC114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500" y="3852863"/>
              <a:ext cx="14288" cy="20637"/>
            </a:xfrm>
            <a:custGeom>
              <a:avLst/>
              <a:gdLst>
                <a:gd name="T0" fmla="*/ 0 w 24389"/>
                <a:gd name="T1" fmla="*/ 138 h 21600"/>
                <a:gd name="T2" fmla="*/ 986 w 24389"/>
                <a:gd name="T3" fmla="*/ 16429 h 21600"/>
                <a:gd name="T4" fmla="*/ 113 w 24389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389"/>
                <a:gd name="T10" fmla="*/ 0 h 21600"/>
                <a:gd name="T11" fmla="*/ 24389 w 243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89" h="21600" fill="none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</a:path>
                <a:path w="24389" h="21600" stroke="0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  <a:lnTo>
                    <a:pt x="278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2" name="Line 233">
              <a:extLst>
                <a:ext uri="{FF2B5EF4-FFF2-40B4-BE49-F238E27FC236}">
                  <a16:creationId xmlns:a16="http://schemas.microsoft.com/office/drawing/2014/main" id="{1CDFED5D-205A-4353-8A0D-97187123E7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9838" y="3973513"/>
              <a:ext cx="58102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Line 234">
              <a:extLst>
                <a:ext uri="{FF2B5EF4-FFF2-40B4-BE49-F238E27FC236}">
                  <a16:creationId xmlns:a16="http://schemas.microsoft.com/office/drawing/2014/main" id="{E27C592A-F609-48C4-A08A-A7285B4C4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900" y="3884613"/>
              <a:ext cx="968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235">
              <a:extLst>
                <a:ext uri="{FF2B5EF4-FFF2-40B4-BE49-F238E27FC236}">
                  <a16:creationId xmlns:a16="http://schemas.microsoft.com/office/drawing/2014/main" id="{6B9376CA-C0CE-4A7B-A8ED-9D893069E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838" y="3854450"/>
              <a:ext cx="53975" cy="115888"/>
            </a:xfrm>
            <a:custGeom>
              <a:avLst/>
              <a:gdLst>
                <a:gd name="T0" fmla="*/ 2147483647 w 34"/>
                <a:gd name="T1" fmla="*/ 0 h 73"/>
                <a:gd name="T2" fmla="*/ 2147483647 w 34"/>
                <a:gd name="T3" fmla="*/ 0 h 73"/>
                <a:gd name="T4" fmla="*/ 2147483647 w 34"/>
                <a:gd name="T5" fmla="*/ 2147483647 h 73"/>
                <a:gd name="T6" fmla="*/ 2147483647 w 34"/>
                <a:gd name="T7" fmla="*/ 2147483647 h 73"/>
                <a:gd name="T8" fmla="*/ 2147483647 w 34"/>
                <a:gd name="T9" fmla="*/ 2147483647 h 73"/>
                <a:gd name="T10" fmla="*/ 2147483647 w 34"/>
                <a:gd name="T11" fmla="*/ 2147483647 h 73"/>
                <a:gd name="T12" fmla="*/ 2147483647 w 34"/>
                <a:gd name="T13" fmla="*/ 2147483647 h 73"/>
                <a:gd name="T14" fmla="*/ 2147483647 w 34"/>
                <a:gd name="T15" fmla="*/ 2147483647 h 73"/>
                <a:gd name="T16" fmla="*/ 2147483647 w 34"/>
                <a:gd name="T17" fmla="*/ 2147483647 h 73"/>
                <a:gd name="T18" fmla="*/ 2147483647 w 34"/>
                <a:gd name="T19" fmla="*/ 2147483647 h 73"/>
                <a:gd name="T20" fmla="*/ 2147483647 w 34"/>
                <a:gd name="T21" fmla="*/ 2147483647 h 73"/>
                <a:gd name="T22" fmla="*/ 2147483647 w 34"/>
                <a:gd name="T23" fmla="*/ 2147483647 h 73"/>
                <a:gd name="T24" fmla="*/ 2147483647 w 34"/>
                <a:gd name="T25" fmla="*/ 2147483647 h 73"/>
                <a:gd name="T26" fmla="*/ 2147483647 w 34"/>
                <a:gd name="T27" fmla="*/ 2147483647 h 73"/>
                <a:gd name="T28" fmla="*/ 2147483647 w 34"/>
                <a:gd name="T29" fmla="*/ 2147483647 h 73"/>
                <a:gd name="T30" fmla="*/ 2147483647 w 34"/>
                <a:gd name="T31" fmla="*/ 2147483647 h 73"/>
                <a:gd name="T32" fmla="*/ 2147483647 w 34"/>
                <a:gd name="T33" fmla="*/ 2147483647 h 73"/>
                <a:gd name="T34" fmla="*/ 2147483647 w 34"/>
                <a:gd name="T35" fmla="*/ 2147483647 h 73"/>
                <a:gd name="T36" fmla="*/ 0 w 34"/>
                <a:gd name="T37" fmla="*/ 2147483647 h 73"/>
                <a:gd name="T38" fmla="*/ 0 w 34"/>
                <a:gd name="T39" fmla="*/ 2147483647 h 73"/>
                <a:gd name="T40" fmla="*/ 0 w 34"/>
                <a:gd name="T41" fmla="*/ 2147483647 h 73"/>
                <a:gd name="T42" fmla="*/ 0 w 34"/>
                <a:gd name="T43" fmla="*/ 2147483647 h 73"/>
                <a:gd name="T44" fmla="*/ 0 w 34"/>
                <a:gd name="T45" fmla="*/ 2147483647 h 73"/>
                <a:gd name="T46" fmla="*/ 0 w 34"/>
                <a:gd name="T47" fmla="*/ 2147483647 h 73"/>
                <a:gd name="T48" fmla="*/ 2147483647 w 34"/>
                <a:gd name="T49" fmla="*/ 2147483647 h 73"/>
                <a:gd name="T50" fmla="*/ 2147483647 w 34"/>
                <a:gd name="T51" fmla="*/ 2147483647 h 73"/>
                <a:gd name="T52" fmla="*/ 2147483647 w 34"/>
                <a:gd name="T53" fmla="*/ 2147483647 h 73"/>
                <a:gd name="T54" fmla="*/ 2147483647 w 34"/>
                <a:gd name="T55" fmla="*/ 2147483647 h 73"/>
                <a:gd name="T56" fmla="*/ 2147483647 w 34"/>
                <a:gd name="T57" fmla="*/ 2147483647 h 73"/>
                <a:gd name="T58" fmla="*/ 2147483647 w 34"/>
                <a:gd name="T59" fmla="*/ 2147483647 h 73"/>
                <a:gd name="T60" fmla="*/ 2147483647 w 34"/>
                <a:gd name="T61" fmla="*/ 2147483647 h 73"/>
                <a:gd name="T62" fmla="*/ 2147483647 w 34"/>
                <a:gd name="T63" fmla="*/ 2147483647 h 73"/>
                <a:gd name="T64" fmla="*/ 2147483647 w 34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3"/>
                <a:gd name="T101" fmla="*/ 34 w 3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3">
                  <a:moveTo>
                    <a:pt x="34" y="0"/>
                  </a:moveTo>
                  <a:lnTo>
                    <a:pt x="30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6" y="23"/>
                  </a:lnTo>
                  <a:lnTo>
                    <a:pt x="5" y="29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1" y="44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1"/>
                  </a:lnTo>
                  <a:lnTo>
                    <a:pt x="6" y="71"/>
                  </a:lnTo>
                  <a:lnTo>
                    <a:pt x="8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3" y="73"/>
                  </a:lnTo>
                  <a:lnTo>
                    <a:pt x="15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5" name="Arc 236">
              <a:extLst>
                <a:ext uri="{FF2B5EF4-FFF2-40B4-BE49-F238E27FC236}">
                  <a16:creationId xmlns:a16="http://schemas.microsoft.com/office/drawing/2014/main" id="{D822C6ED-38D3-4B1C-945E-36133775B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550" y="2816225"/>
              <a:ext cx="12700" cy="19050"/>
            </a:xfrm>
            <a:custGeom>
              <a:avLst/>
              <a:gdLst>
                <a:gd name="T0" fmla="*/ 781 w 21600"/>
                <a:gd name="T1" fmla="*/ 10567 h 21433"/>
                <a:gd name="T2" fmla="*/ 0 w 21600"/>
                <a:gd name="T3" fmla="*/ 0 h 21433"/>
                <a:gd name="T4" fmla="*/ 893 w 21600"/>
                <a:gd name="T5" fmla="*/ 0 h 2143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433"/>
                <a:gd name="T11" fmla="*/ 21600 w 21600"/>
                <a:gd name="T12" fmla="*/ 21433 h 214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433" fill="none" extrusionOk="0">
                  <a:moveTo>
                    <a:pt x="18920" y="21433"/>
                  </a:moveTo>
                  <a:cubicBezTo>
                    <a:pt x="8111" y="20082"/>
                    <a:pt x="0" y="10893"/>
                    <a:pt x="0" y="0"/>
                  </a:cubicBezTo>
                </a:path>
                <a:path w="21600" h="21433" stroke="0" extrusionOk="0">
                  <a:moveTo>
                    <a:pt x="18920" y="21433"/>
                  </a:moveTo>
                  <a:cubicBezTo>
                    <a:pt x="8111" y="20082"/>
                    <a:pt x="0" y="10893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6" name="Arc 237">
              <a:extLst>
                <a:ext uri="{FF2B5EF4-FFF2-40B4-BE49-F238E27FC236}">
                  <a16:creationId xmlns:a16="http://schemas.microsoft.com/office/drawing/2014/main" id="{7FA4A3A9-A8CB-4247-91C4-1F9316CF8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9850" y="2800350"/>
              <a:ext cx="15875" cy="22225"/>
            </a:xfrm>
            <a:custGeom>
              <a:avLst/>
              <a:gdLst>
                <a:gd name="T0" fmla="*/ 0 w 24575"/>
                <a:gd name="T1" fmla="*/ 144 h 23609"/>
                <a:gd name="T2" fmla="*/ 1779 w 24575"/>
                <a:gd name="T3" fmla="*/ 16431 h 23609"/>
                <a:gd name="T4" fmla="*/ 216 w 24575"/>
                <a:gd name="T5" fmla="*/ 15034 h 23609"/>
                <a:gd name="T6" fmla="*/ 0 60000 65536"/>
                <a:gd name="T7" fmla="*/ 0 60000 65536"/>
                <a:gd name="T8" fmla="*/ 0 60000 65536"/>
                <a:gd name="T9" fmla="*/ 0 w 24575"/>
                <a:gd name="T10" fmla="*/ 0 h 23609"/>
                <a:gd name="T11" fmla="*/ 24575 w 24575"/>
                <a:gd name="T12" fmla="*/ 23609 h 2360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575" h="23609" fill="none" extrusionOk="0">
                  <a:moveTo>
                    <a:pt x="-1" y="205"/>
                  </a:moveTo>
                  <a:cubicBezTo>
                    <a:pt x="985" y="68"/>
                    <a:pt x="1979" y="-1"/>
                    <a:pt x="2975" y="0"/>
                  </a:cubicBezTo>
                  <a:cubicBezTo>
                    <a:pt x="14904" y="0"/>
                    <a:pt x="24575" y="9670"/>
                    <a:pt x="24575" y="21600"/>
                  </a:cubicBezTo>
                  <a:cubicBezTo>
                    <a:pt x="24575" y="22270"/>
                    <a:pt x="24543" y="22941"/>
                    <a:pt x="24481" y="23609"/>
                  </a:cubicBezTo>
                </a:path>
                <a:path w="24575" h="23609" stroke="0" extrusionOk="0">
                  <a:moveTo>
                    <a:pt x="-1" y="205"/>
                  </a:moveTo>
                  <a:cubicBezTo>
                    <a:pt x="985" y="68"/>
                    <a:pt x="1979" y="-1"/>
                    <a:pt x="2975" y="0"/>
                  </a:cubicBezTo>
                  <a:cubicBezTo>
                    <a:pt x="14904" y="0"/>
                    <a:pt x="24575" y="9670"/>
                    <a:pt x="24575" y="21600"/>
                  </a:cubicBezTo>
                  <a:cubicBezTo>
                    <a:pt x="24575" y="22270"/>
                    <a:pt x="24543" y="22941"/>
                    <a:pt x="24481" y="23609"/>
                  </a:cubicBezTo>
                  <a:lnTo>
                    <a:pt x="2975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17" name="Line 238">
              <a:extLst>
                <a:ext uri="{FF2B5EF4-FFF2-40B4-BE49-F238E27FC236}">
                  <a16:creationId xmlns:a16="http://schemas.microsoft.com/office/drawing/2014/main" id="{DFEFF571-1264-456E-A3FD-FCD393CB60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2908300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Line 239">
              <a:extLst>
                <a:ext uri="{FF2B5EF4-FFF2-40B4-BE49-F238E27FC236}">
                  <a16:creationId xmlns:a16="http://schemas.microsoft.com/office/drawing/2014/main" id="{0EC24FF2-B427-4C0C-9FDA-E6EA82F945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3663" y="2835275"/>
              <a:ext cx="96837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240">
              <a:extLst>
                <a:ext uri="{FF2B5EF4-FFF2-40B4-BE49-F238E27FC236}">
                  <a16:creationId xmlns:a16="http://schemas.microsoft.com/office/drawing/2014/main" id="{1605BEB2-8259-41A0-82B9-AD4A192D5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00" y="2795588"/>
              <a:ext cx="57150" cy="117475"/>
            </a:xfrm>
            <a:custGeom>
              <a:avLst/>
              <a:gdLst>
                <a:gd name="T0" fmla="*/ 2147483647 w 36"/>
                <a:gd name="T1" fmla="*/ 0 h 74"/>
                <a:gd name="T2" fmla="*/ 2147483647 w 36"/>
                <a:gd name="T3" fmla="*/ 0 h 74"/>
                <a:gd name="T4" fmla="*/ 2147483647 w 36"/>
                <a:gd name="T5" fmla="*/ 2147483647 h 74"/>
                <a:gd name="T6" fmla="*/ 2147483647 w 36"/>
                <a:gd name="T7" fmla="*/ 2147483647 h 74"/>
                <a:gd name="T8" fmla="*/ 2147483647 w 36"/>
                <a:gd name="T9" fmla="*/ 2147483647 h 74"/>
                <a:gd name="T10" fmla="*/ 2147483647 w 36"/>
                <a:gd name="T11" fmla="*/ 2147483647 h 74"/>
                <a:gd name="T12" fmla="*/ 2147483647 w 36"/>
                <a:gd name="T13" fmla="*/ 2147483647 h 74"/>
                <a:gd name="T14" fmla="*/ 2147483647 w 36"/>
                <a:gd name="T15" fmla="*/ 2147483647 h 74"/>
                <a:gd name="T16" fmla="*/ 2147483647 w 36"/>
                <a:gd name="T17" fmla="*/ 2147483647 h 74"/>
                <a:gd name="T18" fmla="*/ 2147483647 w 36"/>
                <a:gd name="T19" fmla="*/ 2147483647 h 74"/>
                <a:gd name="T20" fmla="*/ 2147483647 w 36"/>
                <a:gd name="T21" fmla="*/ 2147483647 h 74"/>
                <a:gd name="T22" fmla="*/ 2147483647 w 36"/>
                <a:gd name="T23" fmla="*/ 2147483647 h 74"/>
                <a:gd name="T24" fmla="*/ 2147483647 w 36"/>
                <a:gd name="T25" fmla="*/ 2147483647 h 74"/>
                <a:gd name="T26" fmla="*/ 2147483647 w 36"/>
                <a:gd name="T27" fmla="*/ 2147483647 h 74"/>
                <a:gd name="T28" fmla="*/ 2147483647 w 36"/>
                <a:gd name="T29" fmla="*/ 2147483647 h 74"/>
                <a:gd name="T30" fmla="*/ 2147483647 w 36"/>
                <a:gd name="T31" fmla="*/ 2147483647 h 74"/>
                <a:gd name="T32" fmla="*/ 2147483647 w 36"/>
                <a:gd name="T33" fmla="*/ 2147483647 h 74"/>
                <a:gd name="T34" fmla="*/ 2147483647 w 36"/>
                <a:gd name="T35" fmla="*/ 2147483647 h 74"/>
                <a:gd name="T36" fmla="*/ 0 w 36"/>
                <a:gd name="T37" fmla="*/ 2147483647 h 74"/>
                <a:gd name="T38" fmla="*/ 0 w 36"/>
                <a:gd name="T39" fmla="*/ 2147483647 h 74"/>
                <a:gd name="T40" fmla="*/ 0 w 36"/>
                <a:gd name="T41" fmla="*/ 2147483647 h 74"/>
                <a:gd name="T42" fmla="*/ 0 w 36"/>
                <a:gd name="T43" fmla="*/ 2147483647 h 74"/>
                <a:gd name="T44" fmla="*/ 0 w 36"/>
                <a:gd name="T45" fmla="*/ 2147483647 h 74"/>
                <a:gd name="T46" fmla="*/ 2147483647 w 36"/>
                <a:gd name="T47" fmla="*/ 2147483647 h 74"/>
                <a:gd name="T48" fmla="*/ 2147483647 w 36"/>
                <a:gd name="T49" fmla="*/ 2147483647 h 74"/>
                <a:gd name="T50" fmla="*/ 2147483647 w 36"/>
                <a:gd name="T51" fmla="*/ 2147483647 h 74"/>
                <a:gd name="T52" fmla="*/ 2147483647 w 36"/>
                <a:gd name="T53" fmla="*/ 2147483647 h 74"/>
                <a:gd name="T54" fmla="*/ 2147483647 w 36"/>
                <a:gd name="T55" fmla="*/ 2147483647 h 74"/>
                <a:gd name="T56" fmla="*/ 2147483647 w 36"/>
                <a:gd name="T57" fmla="*/ 2147483647 h 74"/>
                <a:gd name="T58" fmla="*/ 2147483647 w 36"/>
                <a:gd name="T59" fmla="*/ 2147483647 h 74"/>
                <a:gd name="T60" fmla="*/ 2147483647 w 36"/>
                <a:gd name="T61" fmla="*/ 2147483647 h 74"/>
                <a:gd name="T62" fmla="*/ 2147483647 w 36"/>
                <a:gd name="T63" fmla="*/ 2147483647 h 74"/>
                <a:gd name="T64" fmla="*/ 2147483647 w 36"/>
                <a:gd name="T65" fmla="*/ 2147483647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74"/>
                <a:gd name="T101" fmla="*/ 36 w 36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74">
                  <a:moveTo>
                    <a:pt x="36" y="0"/>
                  </a:moveTo>
                  <a:lnTo>
                    <a:pt x="32" y="0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2" y="3"/>
                  </a:lnTo>
                  <a:lnTo>
                    <a:pt x="20" y="3"/>
                  </a:lnTo>
                  <a:lnTo>
                    <a:pt x="17" y="5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8" y="19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3" y="34"/>
                  </a:lnTo>
                  <a:lnTo>
                    <a:pt x="2" y="40"/>
                  </a:lnTo>
                  <a:lnTo>
                    <a:pt x="2" y="46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2" y="67"/>
                  </a:lnTo>
                  <a:lnTo>
                    <a:pt x="2" y="69"/>
                  </a:lnTo>
                  <a:lnTo>
                    <a:pt x="5" y="71"/>
                  </a:lnTo>
                  <a:lnTo>
                    <a:pt x="7" y="73"/>
                  </a:lnTo>
                  <a:lnTo>
                    <a:pt x="8" y="73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7" y="7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0" name="Arc 241">
              <a:extLst>
                <a:ext uri="{FF2B5EF4-FFF2-40B4-BE49-F238E27FC236}">
                  <a16:creationId xmlns:a16="http://schemas.microsoft.com/office/drawing/2014/main" id="{87CE94DB-4476-4B79-A2DC-BCE5D9C93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2690813"/>
              <a:ext cx="12700" cy="23812"/>
            </a:xfrm>
            <a:custGeom>
              <a:avLst/>
              <a:gdLst>
                <a:gd name="T0" fmla="*/ 768 w 21600"/>
                <a:gd name="T1" fmla="*/ 20420 h 24555"/>
                <a:gd name="T2" fmla="*/ 9 w 21600"/>
                <a:gd name="T3" fmla="*/ 0 h 24555"/>
                <a:gd name="T4" fmla="*/ 893 w 21600"/>
                <a:gd name="T5" fmla="*/ 2632 h 24555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555"/>
                <a:gd name="T11" fmla="*/ 21600 w 21600"/>
                <a:gd name="T12" fmla="*/ 24555 h 245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555" fill="none" extrusionOk="0">
                  <a:moveTo>
                    <a:pt x="18592" y="24554"/>
                  </a:moveTo>
                  <a:cubicBezTo>
                    <a:pt x="7929" y="23055"/>
                    <a:pt x="0" y="13932"/>
                    <a:pt x="0" y="3165"/>
                  </a:cubicBezTo>
                  <a:cubicBezTo>
                    <a:pt x="-1" y="2105"/>
                    <a:pt x="77" y="1047"/>
                    <a:pt x="233" y="0"/>
                  </a:cubicBezTo>
                </a:path>
                <a:path w="21600" h="24555" stroke="0" extrusionOk="0">
                  <a:moveTo>
                    <a:pt x="18592" y="24554"/>
                  </a:moveTo>
                  <a:cubicBezTo>
                    <a:pt x="7929" y="23055"/>
                    <a:pt x="0" y="13932"/>
                    <a:pt x="0" y="3165"/>
                  </a:cubicBezTo>
                  <a:cubicBezTo>
                    <a:pt x="-1" y="2105"/>
                    <a:pt x="77" y="1047"/>
                    <a:pt x="233" y="0"/>
                  </a:cubicBezTo>
                  <a:lnTo>
                    <a:pt x="21600" y="3165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1" name="Arc 242">
              <a:extLst>
                <a:ext uri="{FF2B5EF4-FFF2-40B4-BE49-F238E27FC236}">
                  <a16:creationId xmlns:a16="http://schemas.microsoft.com/office/drawing/2014/main" id="{DCD82289-1F83-4DDD-A99B-A98279BFB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2678113"/>
              <a:ext cx="14288" cy="20637"/>
            </a:xfrm>
            <a:custGeom>
              <a:avLst/>
              <a:gdLst>
                <a:gd name="T0" fmla="*/ 0 w 24416"/>
                <a:gd name="T1" fmla="*/ 148 h 21600"/>
                <a:gd name="T2" fmla="*/ 980 w 24416"/>
                <a:gd name="T3" fmla="*/ 14990 h 21600"/>
                <a:gd name="T4" fmla="*/ 116 w 24416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416"/>
                <a:gd name="T10" fmla="*/ 0 h 21600"/>
                <a:gd name="T11" fmla="*/ 24416 w 244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16" h="21600" fill="none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</a:path>
                <a:path w="24416" h="21600" stroke="0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  <a:lnTo>
                    <a:pt x="289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2" name="Line 243">
              <a:extLst>
                <a:ext uri="{FF2B5EF4-FFF2-40B4-BE49-F238E27FC236}">
                  <a16:creationId xmlns:a16="http://schemas.microsoft.com/office/drawing/2014/main" id="{98DAE6DA-FB00-4BC6-9DE1-470716011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2798763"/>
              <a:ext cx="582613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Line 244">
              <a:extLst>
                <a:ext uri="{FF2B5EF4-FFF2-40B4-BE49-F238E27FC236}">
                  <a16:creationId xmlns:a16="http://schemas.microsoft.com/office/drawing/2014/main" id="{A84B0740-05B6-4C49-BF6B-437B0A8FD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2713038"/>
              <a:ext cx="9842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245">
              <a:extLst>
                <a:ext uri="{FF2B5EF4-FFF2-40B4-BE49-F238E27FC236}">
                  <a16:creationId xmlns:a16="http://schemas.microsoft.com/office/drawing/2014/main" id="{D3522AFF-D660-4836-ABE2-49C013280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679700"/>
              <a:ext cx="53975" cy="119063"/>
            </a:xfrm>
            <a:custGeom>
              <a:avLst/>
              <a:gdLst>
                <a:gd name="T0" fmla="*/ 2147483647 w 34"/>
                <a:gd name="T1" fmla="*/ 0 h 75"/>
                <a:gd name="T2" fmla="*/ 2147483647 w 34"/>
                <a:gd name="T3" fmla="*/ 0 h 75"/>
                <a:gd name="T4" fmla="*/ 2147483647 w 34"/>
                <a:gd name="T5" fmla="*/ 2147483647 h 75"/>
                <a:gd name="T6" fmla="*/ 2147483647 w 34"/>
                <a:gd name="T7" fmla="*/ 2147483647 h 75"/>
                <a:gd name="T8" fmla="*/ 2147483647 w 34"/>
                <a:gd name="T9" fmla="*/ 2147483647 h 75"/>
                <a:gd name="T10" fmla="*/ 2147483647 w 34"/>
                <a:gd name="T11" fmla="*/ 2147483647 h 75"/>
                <a:gd name="T12" fmla="*/ 2147483647 w 34"/>
                <a:gd name="T13" fmla="*/ 2147483647 h 75"/>
                <a:gd name="T14" fmla="*/ 2147483647 w 34"/>
                <a:gd name="T15" fmla="*/ 2147483647 h 75"/>
                <a:gd name="T16" fmla="*/ 2147483647 w 34"/>
                <a:gd name="T17" fmla="*/ 2147483647 h 75"/>
                <a:gd name="T18" fmla="*/ 2147483647 w 34"/>
                <a:gd name="T19" fmla="*/ 2147483647 h 75"/>
                <a:gd name="T20" fmla="*/ 2147483647 w 34"/>
                <a:gd name="T21" fmla="*/ 2147483647 h 75"/>
                <a:gd name="T22" fmla="*/ 2147483647 w 34"/>
                <a:gd name="T23" fmla="*/ 2147483647 h 75"/>
                <a:gd name="T24" fmla="*/ 2147483647 w 34"/>
                <a:gd name="T25" fmla="*/ 2147483647 h 75"/>
                <a:gd name="T26" fmla="*/ 2147483647 w 34"/>
                <a:gd name="T27" fmla="*/ 2147483647 h 75"/>
                <a:gd name="T28" fmla="*/ 2147483647 w 34"/>
                <a:gd name="T29" fmla="*/ 2147483647 h 75"/>
                <a:gd name="T30" fmla="*/ 2147483647 w 34"/>
                <a:gd name="T31" fmla="*/ 2147483647 h 75"/>
                <a:gd name="T32" fmla="*/ 2147483647 w 34"/>
                <a:gd name="T33" fmla="*/ 2147483647 h 75"/>
                <a:gd name="T34" fmla="*/ 0 w 34"/>
                <a:gd name="T35" fmla="*/ 2147483647 h 75"/>
                <a:gd name="T36" fmla="*/ 0 w 34"/>
                <a:gd name="T37" fmla="*/ 2147483647 h 75"/>
                <a:gd name="T38" fmla="*/ 0 w 34"/>
                <a:gd name="T39" fmla="*/ 2147483647 h 75"/>
                <a:gd name="T40" fmla="*/ 0 w 34"/>
                <a:gd name="T41" fmla="*/ 2147483647 h 75"/>
                <a:gd name="T42" fmla="*/ 0 w 34"/>
                <a:gd name="T43" fmla="*/ 2147483647 h 75"/>
                <a:gd name="T44" fmla="*/ 0 w 34"/>
                <a:gd name="T45" fmla="*/ 2147483647 h 75"/>
                <a:gd name="T46" fmla="*/ 0 w 34"/>
                <a:gd name="T47" fmla="*/ 2147483647 h 75"/>
                <a:gd name="T48" fmla="*/ 2147483647 w 34"/>
                <a:gd name="T49" fmla="*/ 2147483647 h 75"/>
                <a:gd name="T50" fmla="*/ 2147483647 w 34"/>
                <a:gd name="T51" fmla="*/ 2147483647 h 75"/>
                <a:gd name="T52" fmla="*/ 2147483647 w 34"/>
                <a:gd name="T53" fmla="*/ 2147483647 h 75"/>
                <a:gd name="T54" fmla="*/ 2147483647 w 34"/>
                <a:gd name="T55" fmla="*/ 2147483647 h 75"/>
                <a:gd name="T56" fmla="*/ 2147483647 w 34"/>
                <a:gd name="T57" fmla="*/ 2147483647 h 75"/>
                <a:gd name="T58" fmla="*/ 2147483647 w 34"/>
                <a:gd name="T59" fmla="*/ 2147483647 h 75"/>
                <a:gd name="T60" fmla="*/ 2147483647 w 34"/>
                <a:gd name="T61" fmla="*/ 2147483647 h 75"/>
                <a:gd name="T62" fmla="*/ 2147483647 w 34"/>
                <a:gd name="T63" fmla="*/ 2147483647 h 75"/>
                <a:gd name="T64" fmla="*/ 2147483647 w 34"/>
                <a:gd name="T65" fmla="*/ 2147483647 h 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5"/>
                <a:gd name="T101" fmla="*/ 34 w 34"/>
                <a:gd name="T102" fmla="*/ 75 h 7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5">
                  <a:moveTo>
                    <a:pt x="34" y="0"/>
                  </a:moveTo>
                  <a:lnTo>
                    <a:pt x="31" y="0"/>
                  </a:lnTo>
                  <a:lnTo>
                    <a:pt x="29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1" y="4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10" y="15"/>
                  </a:lnTo>
                  <a:lnTo>
                    <a:pt x="9" y="19"/>
                  </a:lnTo>
                  <a:lnTo>
                    <a:pt x="5" y="25"/>
                  </a:lnTo>
                  <a:lnTo>
                    <a:pt x="4" y="28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69"/>
                  </a:lnTo>
                  <a:lnTo>
                    <a:pt x="4" y="71"/>
                  </a:lnTo>
                  <a:lnTo>
                    <a:pt x="7" y="73"/>
                  </a:lnTo>
                  <a:lnTo>
                    <a:pt x="9" y="73"/>
                  </a:lnTo>
                  <a:lnTo>
                    <a:pt x="10" y="75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6" y="7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5" name="Arc 246">
              <a:extLst>
                <a:ext uri="{FF2B5EF4-FFF2-40B4-BE49-F238E27FC236}">
                  <a16:creationId xmlns:a16="http://schemas.microsoft.com/office/drawing/2014/main" id="{D37A20B1-6BE5-4C18-9FFE-E252F4E7D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375" y="2922588"/>
              <a:ext cx="12700" cy="22225"/>
            </a:xfrm>
            <a:custGeom>
              <a:avLst/>
              <a:gdLst>
                <a:gd name="T0" fmla="*/ 781 w 21600"/>
                <a:gd name="T1" fmla="*/ 18363 h 23090"/>
                <a:gd name="T2" fmla="*/ 3 w 21600"/>
                <a:gd name="T3" fmla="*/ 0 h 23090"/>
                <a:gd name="T4" fmla="*/ 893 w 21600"/>
                <a:gd name="T5" fmla="*/ 1318 h 230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090"/>
                <a:gd name="T11" fmla="*/ 21600 w 21600"/>
                <a:gd name="T12" fmla="*/ 23090 h 230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090" fill="none" extrusionOk="0">
                  <a:moveTo>
                    <a:pt x="18920" y="23090"/>
                  </a:moveTo>
                  <a:cubicBezTo>
                    <a:pt x="8111" y="21739"/>
                    <a:pt x="0" y="12550"/>
                    <a:pt x="0" y="1657"/>
                  </a:cubicBezTo>
                  <a:cubicBezTo>
                    <a:pt x="-1" y="1104"/>
                    <a:pt x="21" y="551"/>
                    <a:pt x="63" y="-1"/>
                  </a:cubicBezTo>
                </a:path>
                <a:path w="21600" h="23090" stroke="0" extrusionOk="0">
                  <a:moveTo>
                    <a:pt x="18920" y="23090"/>
                  </a:moveTo>
                  <a:cubicBezTo>
                    <a:pt x="8111" y="21739"/>
                    <a:pt x="0" y="12550"/>
                    <a:pt x="0" y="1657"/>
                  </a:cubicBezTo>
                  <a:cubicBezTo>
                    <a:pt x="-1" y="1104"/>
                    <a:pt x="21" y="551"/>
                    <a:pt x="63" y="-1"/>
                  </a:cubicBezTo>
                  <a:lnTo>
                    <a:pt x="21600" y="1657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6" name="Arc 247">
              <a:extLst>
                <a:ext uri="{FF2B5EF4-FFF2-40B4-BE49-F238E27FC236}">
                  <a16:creationId xmlns:a16="http://schemas.microsoft.com/office/drawing/2014/main" id="{6DDD8FB4-8AA3-493D-AC8C-9E38EFE85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675" y="2909888"/>
              <a:ext cx="14288" cy="20637"/>
            </a:xfrm>
            <a:custGeom>
              <a:avLst/>
              <a:gdLst>
                <a:gd name="T0" fmla="*/ 0 w 24416"/>
                <a:gd name="T1" fmla="*/ 148 h 21600"/>
                <a:gd name="T2" fmla="*/ 980 w 24416"/>
                <a:gd name="T3" fmla="*/ 14990 h 21600"/>
                <a:gd name="T4" fmla="*/ 116 w 24416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416"/>
                <a:gd name="T10" fmla="*/ 0 h 21600"/>
                <a:gd name="T11" fmla="*/ 24416 w 2441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16" h="21600" fill="none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</a:path>
                <a:path w="24416" h="21600" stroke="0" extrusionOk="0">
                  <a:moveTo>
                    <a:pt x="0" y="195"/>
                  </a:moveTo>
                  <a:cubicBezTo>
                    <a:pt x="960" y="65"/>
                    <a:pt x="1929" y="-1"/>
                    <a:pt x="2899" y="0"/>
                  </a:cubicBezTo>
                  <a:cubicBezTo>
                    <a:pt x="14095" y="0"/>
                    <a:pt x="23435" y="8554"/>
                    <a:pt x="24415" y="19708"/>
                  </a:cubicBezTo>
                  <a:lnTo>
                    <a:pt x="289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7" name="Line 248">
              <a:extLst>
                <a:ext uri="{FF2B5EF4-FFF2-40B4-BE49-F238E27FC236}">
                  <a16:creationId xmlns:a16="http://schemas.microsoft.com/office/drawing/2014/main" id="{CB2C8B4C-E8E4-42D0-915A-973850AE3B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3028950"/>
              <a:ext cx="582613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Line 249">
              <a:extLst>
                <a:ext uri="{FF2B5EF4-FFF2-40B4-BE49-F238E27FC236}">
                  <a16:creationId xmlns:a16="http://schemas.microsoft.com/office/drawing/2014/main" id="{74770291-74A6-48A9-B9D2-3462EC488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488" y="2941638"/>
              <a:ext cx="98425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250">
              <a:extLst>
                <a:ext uri="{FF2B5EF4-FFF2-40B4-BE49-F238E27FC236}">
                  <a16:creationId xmlns:a16="http://schemas.microsoft.com/office/drawing/2014/main" id="{4BA7B56D-1DD7-4400-A75E-0D1AC3089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911475"/>
              <a:ext cx="53975" cy="117475"/>
            </a:xfrm>
            <a:custGeom>
              <a:avLst/>
              <a:gdLst>
                <a:gd name="T0" fmla="*/ 2147483647 w 34"/>
                <a:gd name="T1" fmla="*/ 0 h 74"/>
                <a:gd name="T2" fmla="*/ 2147483647 w 34"/>
                <a:gd name="T3" fmla="*/ 0 h 74"/>
                <a:gd name="T4" fmla="*/ 2147483647 w 34"/>
                <a:gd name="T5" fmla="*/ 2147483647 h 74"/>
                <a:gd name="T6" fmla="*/ 2147483647 w 34"/>
                <a:gd name="T7" fmla="*/ 2147483647 h 74"/>
                <a:gd name="T8" fmla="*/ 2147483647 w 34"/>
                <a:gd name="T9" fmla="*/ 2147483647 h 74"/>
                <a:gd name="T10" fmla="*/ 2147483647 w 34"/>
                <a:gd name="T11" fmla="*/ 2147483647 h 74"/>
                <a:gd name="T12" fmla="*/ 2147483647 w 34"/>
                <a:gd name="T13" fmla="*/ 2147483647 h 74"/>
                <a:gd name="T14" fmla="*/ 2147483647 w 34"/>
                <a:gd name="T15" fmla="*/ 2147483647 h 74"/>
                <a:gd name="T16" fmla="*/ 2147483647 w 34"/>
                <a:gd name="T17" fmla="*/ 2147483647 h 74"/>
                <a:gd name="T18" fmla="*/ 2147483647 w 34"/>
                <a:gd name="T19" fmla="*/ 2147483647 h 74"/>
                <a:gd name="T20" fmla="*/ 2147483647 w 34"/>
                <a:gd name="T21" fmla="*/ 2147483647 h 74"/>
                <a:gd name="T22" fmla="*/ 2147483647 w 34"/>
                <a:gd name="T23" fmla="*/ 2147483647 h 74"/>
                <a:gd name="T24" fmla="*/ 2147483647 w 34"/>
                <a:gd name="T25" fmla="*/ 2147483647 h 74"/>
                <a:gd name="T26" fmla="*/ 2147483647 w 34"/>
                <a:gd name="T27" fmla="*/ 2147483647 h 74"/>
                <a:gd name="T28" fmla="*/ 2147483647 w 34"/>
                <a:gd name="T29" fmla="*/ 2147483647 h 74"/>
                <a:gd name="T30" fmla="*/ 2147483647 w 34"/>
                <a:gd name="T31" fmla="*/ 2147483647 h 74"/>
                <a:gd name="T32" fmla="*/ 2147483647 w 34"/>
                <a:gd name="T33" fmla="*/ 2147483647 h 74"/>
                <a:gd name="T34" fmla="*/ 0 w 34"/>
                <a:gd name="T35" fmla="*/ 2147483647 h 74"/>
                <a:gd name="T36" fmla="*/ 0 w 34"/>
                <a:gd name="T37" fmla="*/ 2147483647 h 74"/>
                <a:gd name="T38" fmla="*/ 0 w 34"/>
                <a:gd name="T39" fmla="*/ 2147483647 h 74"/>
                <a:gd name="T40" fmla="*/ 0 w 34"/>
                <a:gd name="T41" fmla="*/ 2147483647 h 74"/>
                <a:gd name="T42" fmla="*/ 0 w 34"/>
                <a:gd name="T43" fmla="*/ 2147483647 h 74"/>
                <a:gd name="T44" fmla="*/ 0 w 34"/>
                <a:gd name="T45" fmla="*/ 2147483647 h 74"/>
                <a:gd name="T46" fmla="*/ 0 w 34"/>
                <a:gd name="T47" fmla="*/ 2147483647 h 74"/>
                <a:gd name="T48" fmla="*/ 2147483647 w 34"/>
                <a:gd name="T49" fmla="*/ 2147483647 h 74"/>
                <a:gd name="T50" fmla="*/ 2147483647 w 34"/>
                <a:gd name="T51" fmla="*/ 2147483647 h 74"/>
                <a:gd name="T52" fmla="*/ 2147483647 w 34"/>
                <a:gd name="T53" fmla="*/ 2147483647 h 74"/>
                <a:gd name="T54" fmla="*/ 2147483647 w 34"/>
                <a:gd name="T55" fmla="*/ 2147483647 h 74"/>
                <a:gd name="T56" fmla="*/ 2147483647 w 34"/>
                <a:gd name="T57" fmla="*/ 2147483647 h 74"/>
                <a:gd name="T58" fmla="*/ 2147483647 w 34"/>
                <a:gd name="T59" fmla="*/ 2147483647 h 74"/>
                <a:gd name="T60" fmla="*/ 2147483647 w 34"/>
                <a:gd name="T61" fmla="*/ 2147483647 h 74"/>
                <a:gd name="T62" fmla="*/ 2147483647 w 34"/>
                <a:gd name="T63" fmla="*/ 2147483647 h 74"/>
                <a:gd name="T64" fmla="*/ 2147483647 w 34"/>
                <a:gd name="T65" fmla="*/ 2147483647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4"/>
                <a:gd name="T101" fmla="*/ 34 w 3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4">
                  <a:moveTo>
                    <a:pt x="34" y="0"/>
                  </a:moveTo>
                  <a:lnTo>
                    <a:pt x="31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10" y="13"/>
                  </a:lnTo>
                  <a:lnTo>
                    <a:pt x="9" y="19"/>
                  </a:lnTo>
                  <a:lnTo>
                    <a:pt x="5" y="23"/>
                  </a:lnTo>
                  <a:lnTo>
                    <a:pt x="4" y="28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2" y="69"/>
                  </a:lnTo>
                  <a:lnTo>
                    <a:pt x="4" y="70"/>
                  </a:lnTo>
                  <a:lnTo>
                    <a:pt x="7" y="72"/>
                  </a:lnTo>
                  <a:lnTo>
                    <a:pt x="9" y="72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6" y="7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0" name="Arc 251">
              <a:extLst>
                <a:ext uri="{FF2B5EF4-FFF2-40B4-BE49-F238E27FC236}">
                  <a16:creationId xmlns:a16="http://schemas.microsoft.com/office/drawing/2014/main" id="{5B1D19B2-1B18-4D48-8C7E-AFF8B3E3E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200" y="3044825"/>
              <a:ext cx="14288" cy="22225"/>
            </a:xfrm>
            <a:custGeom>
              <a:avLst/>
              <a:gdLst>
                <a:gd name="T0" fmla="*/ 1536 w 21600"/>
                <a:gd name="T1" fmla="*/ 18276 h 23112"/>
                <a:gd name="T2" fmla="*/ 6 w 21600"/>
                <a:gd name="T3" fmla="*/ 0 h 23112"/>
                <a:gd name="T4" fmla="*/ 1810 w 21600"/>
                <a:gd name="T5" fmla="*/ 1391 h 2311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12"/>
                <a:gd name="T11" fmla="*/ 21600 w 21600"/>
                <a:gd name="T12" fmla="*/ 23112 h 23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12" fill="none" extrusionOk="0">
                  <a:moveTo>
                    <a:pt x="18334" y="23111"/>
                  </a:moveTo>
                  <a:cubicBezTo>
                    <a:pt x="7788" y="21498"/>
                    <a:pt x="0" y="12428"/>
                    <a:pt x="0" y="1760"/>
                  </a:cubicBezTo>
                  <a:cubicBezTo>
                    <a:pt x="-1" y="1172"/>
                    <a:pt x="23" y="585"/>
                    <a:pt x="71" y="-1"/>
                  </a:cubicBezTo>
                </a:path>
                <a:path w="21600" h="23112" stroke="0" extrusionOk="0">
                  <a:moveTo>
                    <a:pt x="18334" y="23111"/>
                  </a:moveTo>
                  <a:cubicBezTo>
                    <a:pt x="7788" y="21498"/>
                    <a:pt x="0" y="12428"/>
                    <a:pt x="0" y="1760"/>
                  </a:cubicBezTo>
                  <a:cubicBezTo>
                    <a:pt x="-1" y="1172"/>
                    <a:pt x="23" y="585"/>
                    <a:pt x="71" y="-1"/>
                  </a:cubicBezTo>
                  <a:lnTo>
                    <a:pt x="21600" y="17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1" name="Arc 252">
              <a:extLst>
                <a:ext uri="{FF2B5EF4-FFF2-40B4-BE49-F238E27FC236}">
                  <a16:creationId xmlns:a16="http://schemas.microsoft.com/office/drawing/2014/main" id="{A4586BF6-CC02-4B3D-B5FD-B6CAB58D3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500" y="3030538"/>
              <a:ext cx="14288" cy="20637"/>
            </a:xfrm>
            <a:custGeom>
              <a:avLst/>
              <a:gdLst>
                <a:gd name="T0" fmla="*/ 0 w 24389"/>
                <a:gd name="T1" fmla="*/ 138 h 21600"/>
                <a:gd name="T2" fmla="*/ 986 w 24389"/>
                <a:gd name="T3" fmla="*/ 16429 h 21600"/>
                <a:gd name="T4" fmla="*/ 113 w 24389"/>
                <a:gd name="T5" fmla="*/ 16429 h 21600"/>
                <a:gd name="T6" fmla="*/ 0 60000 65536"/>
                <a:gd name="T7" fmla="*/ 0 60000 65536"/>
                <a:gd name="T8" fmla="*/ 0 60000 65536"/>
                <a:gd name="T9" fmla="*/ 0 w 24389"/>
                <a:gd name="T10" fmla="*/ 0 h 21600"/>
                <a:gd name="T11" fmla="*/ 24389 w 2438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389" h="21600" fill="none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</a:path>
                <a:path w="24389" h="21600" stroke="0" extrusionOk="0">
                  <a:moveTo>
                    <a:pt x="-1" y="180"/>
                  </a:moveTo>
                  <a:cubicBezTo>
                    <a:pt x="924" y="60"/>
                    <a:pt x="1856" y="-1"/>
                    <a:pt x="2789" y="0"/>
                  </a:cubicBezTo>
                  <a:cubicBezTo>
                    <a:pt x="14718" y="0"/>
                    <a:pt x="24389" y="9670"/>
                    <a:pt x="24389" y="21600"/>
                  </a:cubicBezTo>
                  <a:lnTo>
                    <a:pt x="2789" y="2160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2" name="Line 253">
              <a:extLst>
                <a:ext uri="{FF2B5EF4-FFF2-40B4-BE49-F238E27FC236}">
                  <a16:creationId xmlns:a16="http://schemas.microsoft.com/office/drawing/2014/main" id="{2278E206-67E6-4485-821A-B3AC5B25B1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09838" y="3151188"/>
              <a:ext cx="581025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Line 254">
              <a:extLst>
                <a:ext uri="{FF2B5EF4-FFF2-40B4-BE49-F238E27FC236}">
                  <a16:creationId xmlns:a16="http://schemas.microsoft.com/office/drawing/2014/main" id="{C2ABF448-922E-4073-A5D3-0A4C60F69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900" y="3062288"/>
              <a:ext cx="96838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255">
              <a:extLst>
                <a:ext uri="{FF2B5EF4-FFF2-40B4-BE49-F238E27FC236}">
                  <a16:creationId xmlns:a16="http://schemas.microsoft.com/office/drawing/2014/main" id="{27A2BBF2-B61B-463E-98E7-84FC6C897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838" y="3032125"/>
              <a:ext cx="53975" cy="115888"/>
            </a:xfrm>
            <a:custGeom>
              <a:avLst/>
              <a:gdLst>
                <a:gd name="T0" fmla="*/ 2147483647 w 34"/>
                <a:gd name="T1" fmla="*/ 0 h 73"/>
                <a:gd name="T2" fmla="*/ 2147483647 w 34"/>
                <a:gd name="T3" fmla="*/ 0 h 73"/>
                <a:gd name="T4" fmla="*/ 2147483647 w 34"/>
                <a:gd name="T5" fmla="*/ 2147483647 h 73"/>
                <a:gd name="T6" fmla="*/ 2147483647 w 34"/>
                <a:gd name="T7" fmla="*/ 2147483647 h 73"/>
                <a:gd name="T8" fmla="*/ 2147483647 w 34"/>
                <a:gd name="T9" fmla="*/ 2147483647 h 73"/>
                <a:gd name="T10" fmla="*/ 2147483647 w 34"/>
                <a:gd name="T11" fmla="*/ 2147483647 h 73"/>
                <a:gd name="T12" fmla="*/ 2147483647 w 34"/>
                <a:gd name="T13" fmla="*/ 2147483647 h 73"/>
                <a:gd name="T14" fmla="*/ 2147483647 w 34"/>
                <a:gd name="T15" fmla="*/ 2147483647 h 73"/>
                <a:gd name="T16" fmla="*/ 2147483647 w 34"/>
                <a:gd name="T17" fmla="*/ 2147483647 h 73"/>
                <a:gd name="T18" fmla="*/ 2147483647 w 34"/>
                <a:gd name="T19" fmla="*/ 2147483647 h 73"/>
                <a:gd name="T20" fmla="*/ 2147483647 w 34"/>
                <a:gd name="T21" fmla="*/ 2147483647 h 73"/>
                <a:gd name="T22" fmla="*/ 2147483647 w 34"/>
                <a:gd name="T23" fmla="*/ 2147483647 h 73"/>
                <a:gd name="T24" fmla="*/ 2147483647 w 34"/>
                <a:gd name="T25" fmla="*/ 2147483647 h 73"/>
                <a:gd name="T26" fmla="*/ 2147483647 w 34"/>
                <a:gd name="T27" fmla="*/ 2147483647 h 73"/>
                <a:gd name="T28" fmla="*/ 2147483647 w 34"/>
                <a:gd name="T29" fmla="*/ 2147483647 h 73"/>
                <a:gd name="T30" fmla="*/ 2147483647 w 34"/>
                <a:gd name="T31" fmla="*/ 2147483647 h 73"/>
                <a:gd name="T32" fmla="*/ 2147483647 w 34"/>
                <a:gd name="T33" fmla="*/ 2147483647 h 73"/>
                <a:gd name="T34" fmla="*/ 2147483647 w 34"/>
                <a:gd name="T35" fmla="*/ 2147483647 h 73"/>
                <a:gd name="T36" fmla="*/ 0 w 34"/>
                <a:gd name="T37" fmla="*/ 2147483647 h 73"/>
                <a:gd name="T38" fmla="*/ 0 w 34"/>
                <a:gd name="T39" fmla="*/ 2147483647 h 73"/>
                <a:gd name="T40" fmla="*/ 0 w 34"/>
                <a:gd name="T41" fmla="*/ 2147483647 h 73"/>
                <a:gd name="T42" fmla="*/ 0 w 34"/>
                <a:gd name="T43" fmla="*/ 2147483647 h 73"/>
                <a:gd name="T44" fmla="*/ 0 w 34"/>
                <a:gd name="T45" fmla="*/ 2147483647 h 73"/>
                <a:gd name="T46" fmla="*/ 0 w 34"/>
                <a:gd name="T47" fmla="*/ 2147483647 h 73"/>
                <a:gd name="T48" fmla="*/ 2147483647 w 34"/>
                <a:gd name="T49" fmla="*/ 2147483647 h 73"/>
                <a:gd name="T50" fmla="*/ 2147483647 w 34"/>
                <a:gd name="T51" fmla="*/ 2147483647 h 73"/>
                <a:gd name="T52" fmla="*/ 2147483647 w 34"/>
                <a:gd name="T53" fmla="*/ 2147483647 h 73"/>
                <a:gd name="T54" fmla="*/ 2147483647 w 34"/>
                <a:gd name="T55" fmla="*/ 2147483647 h 73"/>
                <a:gd name="T56" fmla="*/ 2147483647 w 34"/>
                <a:gd name="T57" fmla="*/ 2147483647 h 73"/>
                <a:gd name="T58" fmla="*/ 2147483647 w 34"/>
                <a:gd name="T59" fmla="*/ 2147483647 h 73"/>
                <a:gd name="T60" fmla="*/ 2147483647 w 34"/>
                <a:gd name="T61" fmla="*/ 2147483647 h 73"/>
                <a:gd name="T62" fmla="*/ 2147483647 w 34"/>
                <a:gd name="T63" fmla="*/ 2147483647 h 73"/>
                <a:gd name="T64" fmla="*/ 2147483647 w 34"/>
                <a:gd name="T65" fmla="*/ 2147483647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3"/>
                <a:gd name="T101" fmla="*/ 34 w 34"/>
                <a:gd name="T102" fmla="*/ 73 h 7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3">
                  <a:moveTo>
                    <a:pt x="34" y="0"/>
                  </a:moveTo>
                  <a:lnTo>
                    <a:pt x="30" y="0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7" y="6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10" y="14"/>
                  </a:lnTo>
                  <a:lnTo>
                    <a:pt x="8" y="18"/>
                  </a:lnTo>
                  <a:lnTo>
                    <a:pt x="6" y="23"/>
                  </a:lnTo>
                  <a:lnTo>
                    <a:pt x="5" y="29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1" y="44"/>
                  </a:lnTo>
                  <a:lnTo>
                    <a:pt x="0" y="50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67"/>
                  </a:lnTo>
                  <a:lnTo>
                    <a:pt x="1" y="69"/>
                  </a:lnTo>
                  <a:lnTo>
                    <a:pt x="3" y="71"/>
                  </a:lnTo>
                  <a:lnTo>
                    <a:pt x="6" y="71"/>
                  </a:lnTo>
                  <a:lnTo>
                    <a:pt x="8" y="73"/>
                  </a:lnTo>
                  <a:lnTo>
                    <a:pt x="10" y="73"/>
                  </a:lnTo>
                  <a:lnTo>
                    <a:pt x="11" y="73"/>
                  </a:lnTo>
                  <a:lnTo>
                    <a:pt x="13" y="73"/>
                  </a:lnTo>
                  <a:lnTo>
                    <a:pt x="15" y="7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5" name="Line 256">
              <a:extLst>
                <a:ext uri="{FF2B5EF4-FFF2-40B4-BE49-F238E27FC236}">
                  <a16:creationId xmlns:a16="http://schemas.microsoft.com/office/drawing/2014/main" id="{57ADFC8A-7183-40C8-A212-5C613E8336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5400" y="2682875"/>
              <a:ext cx="44450" cy="158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Rectangle 257">
              <a:extLst>
                <a:ext uri="{FF2B5EF4-FFF2-40B4-BE49-F238E27FC236}">
                  <a16:creationId xmlns:a16="http://schemas.microsoft.com/office/drawing/2014/main" id="{D39BA46A-94F8-45A1-AE6E-C6FE06879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750" y="2630488"/>
              <a:ext cx="787400" cy="555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7" name="Rectangle 258">
              <a:extLst>
                <a:ext uri="{FF2B5EF4-FFF2-40B4-BE49-F238E27FC236}">
                  <a16:creationId xmlns:a16="http://schemas.microsoft.com/office/drawing/2014/main" id="{D038412C-3D63-4C10-AA0D-E3CE54BAD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513" y="2635250"/>
              <a:ext cx="776287" cy="42863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38" name="Line 259">
              <a:extLst>
                <a:ext uri="{FF2B5EF4-FFF2-40B4-BE49-F238E27FC236}">
                  <a16:creationId xmlns:a16="http://schemas.microsoft.com/office/drawing/2014/main" id="{CA4E24DD-8960-4084-A43E-C4BD158D7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63813" y="2630488"/>
              <a:ext cx="84137" cy="4921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Line 260">
              <a:extLst>
                <a:ext uri="{FF2B5EF4-FFF2-40B4-BE49-F238E27FC236}">
                  <a16:creationId xmlns:a16="http://schemas.microsoft.com/office/drawing/2014/main" id="{3090BF79-6A19-4A45-967D-7A73A787C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7950" y="2630488"/>
              <a:ext cx="50800" cy="317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AutoShape 509" descr="75%">
              <a:extLst>
                <a:ext uri="{FF2B5EF4-FFF2-40B4-BE49-F238E27FC236}">
                  <a16:creationId xmlns:a16="http://schemas.microsoft.com/office/drawing/2014/main" id="{E5632622-8723-40B2-B468-DD856A193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200" y="2695575"/>
              <a:ext cx="533400" cy="123825"/>
            </a:xfrm>
            <a:prstGeom prst="parallelogram">
              <a:avLst>
                <a:gd name="adj" fmla="val 107692"/>
              </a:avLst>
            </a:prstGeom>
            <a:pattFill prst="pct75">
              <a:fgClr>
                <a:srgbClr val="FFFFFF"/>
              </a:fgClr>
              <a:bgClr>
                <a:srgbClr val="000000"/>
              </a:bgClr>
            </a:patt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1" name="Freeform 1020">
              <a:extLst>
                <a:ext uri="{FF2B5EF4-FFF2-40B4-BE49-F238E27FC236}">
                  <a16:creationId xmlns:a16="http://schemas.microsoft.com/office/drawing/2014/main" id="{D82AAEB7-90E8-4C94-B572-86E8E3FE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1699" y="4457700"/>
              <a:ext cx="53975" cy="114300"/>
            </a:xfrm>
            <a:custGeom>
              <a:avLst/>
              <a:gdLst>
                <a:gd name="T0" fmla="*/ 2147483647 w 34"/>
                <a:gd name="T1" fmla="*/ 0 h 72"/>
                <a:gd name="T2" fmla="*/ 2147483647 w 34"/>
                <a:gd name="T3" fmla="*/ 0 h 72"/>
                <a:gd name="T4" fmla="*/ 2147483647 w 34"/>
                <a:gd name="T5" fmla="*/ 0 h 72"/>
                <a:gd name="T6" fmla="*/ 2147483647 w 34"/>
                <a:gd name="T7" fmla="*/ 2147483647 h 72"/>
                <a:gd name="T8" fmla="*/ 2147483647 w 34"/>
                <a:gd name="T9" fmla="*/ 2147483647 h 72"/>
                <a:gd name="T10" fmla="*/ 2147483647 w 34"/>
                <a:gd name="T11" fmla="*/ 2147483647 h 72"/>
                <a:gd name="T12" fmla="*/ 2147483647 w 34"/>
                <a:gd name="T13" fmla="*/ 2147483647 h 72"/>
                <a:gd name="T14" fmla="*/ 2147483647 w 34"/>
                <a:gd name="T15" fmla="*/ 2147483647 h 72"/>
                <a:gd name="T16" fmla="*/ 2147483647 w 34"/>
                <a:gd name="T17" fmla="*/ 2147483647 h 72"/>
                <a:gd name="T18" fmla="*/ 2147483647 w 34"/>
                <a:gd name="T19" fmla="*/ 2147483647 h 72"/>
                <a:gd name="T20" fmla="*/ 2147483647 w 34"/>
                <a:gd name="T21" fmla="*/ 2147483647 h 72"/>
                <a:gd name="T22" fmla="*/ 2147483647 w 34"/>
                <a:gd name="T23" fmla="*/ 2147483647 h 72"/>
                <a:gd name="T24" fmla="*/ 2147483647 w 34"/>
                <a:gd name="T25" fmla="*/ 2147483647 h 72"/>
                <a:gd name="T26" fmla="*/ 2147483647 w 34"/>
                <a:gd name="T27" fmla="*/ 2147483647 h 72"/>
                <a:gd name="T28" fmla="*/ 2147483647 w 34"/>
                <a:gd name="T29" fmla="*/ 2147483647 h 72"/>
                <a:gd name="T30" fmla="*/ 2147483647 w 34"/>
                <a:gd name="T31" fmla="*/ 2147483647 h 72"/>
                <a:gd name="T32" fmla="*/ 2147483647 w 34"/>
                <a:gd name="T33" fmla="*/ 2147483647 h 72"/>
                <a:gd name="T34" fmla="*/ 0 w 34"/>
                <a:gd name="T35" fmla="*/ 2147483647 h 72"/>
                <a:gd name="T36" fmla="*/ 0 w 34"/>
                <a:gd name="T37" fmla="*/ 2147483647 h 72"/>
                <a:gd name="T38" fmla="*/ 0 w 34"/>
                <a:gd name="T39" fmla="*/ 2147483647 h 72"/>
                <a:gd name="T40" fmla="*/ 0 w 34"/>
                <a:gd name="T41" fmla="*/ 2147483647 h 72"/>
                <a:gd name="T42" fmla="*/ 0 w 34"/>
                <a:gd name="T43" fmla="*/ 2147483647 h 72"/>
                <a:gd name="T44" fmla="*/ 0 w 34"/>
                <a:gd name="T45" fmla="*/ 2147483647 h 72"/>
                <a:gd name="T46" fmla="*/ 0 w 34"/>
                <a:gd name="T47" fmla="*/ 2147483647 h 72"/>
                <a:gd name="T48" fmla="*/ 2147483647 w 34"/>
                <a:gd name="T49" fmla="*/ 2147483647 h 72"/>
                <a:gd name="T50" fmla="*/ 2147483647 w 34"/>
                <a:gd name="T51" fmla="*/ 2147483647 h 72"/>
                <a:gd name="T52" fmla="*/ 2147483647 w 34"/>
                <a:gd name="T53" fmla="*/ 2147483647 h 72"/>
                <a:gd name="T54" fmla="*/ 2147483647 w 34"/>
                <a:gd name="T55" fmla="*/ 2147483647 h 72"/>
                <a:gd name="T56" fmla="*/ 2147483647 w 34"/>
                <a:gd name="T57" fmla="*/ 2147483647 h 72"/>
                <a:gd name="T58" fmla="*/ 2147483647 w 34"/>
                <a:gd name="T59" fmla="*/ 2147483647 h 72"/>
                <a:gd name="T60" fmla="*/ 2147483647 w 34"/>
                <a:gd name="T61" fmla="*/ 2147483647 h 72"/>
                <a:gd name="T62" fmla="*/ 2147483647 w 34"/>
                <a:gd name="T63" fmla="*/ 2147483647 h 72"/>
                <a:gd name="T64" fmla="*/ 2147483647 w 34"/>
                <a:gd name="T65" fmla="*/ 2147483647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4"/>
                <a:gd name="T100" fmla="*/ 0 h 72"/>
                <a:gd name="T101" fmla="*/ 34 w 34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4" h="72">
                  <a:moveTo>
                    <a:pt x="34" y="0"/>
                  </a:moveTo>
                  <a:lnTo>
                    <a:pt x="31" y="0"/>
                  </a:lnTo>
                  <a:lnTo>
                    <a:pt x="29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1" y="1"/>
                  </a:lnTo>
                  <a:lnTo>
                    <a:pt x="19" y="3"/>
                  </a:lnTo>
                  <a:lnTo>
                    <a:pt x="17" y="5"/>
                  </a:lnTo>
                  <a:lnTo>
                    <a:pt x="14" y="7"/>
                  </a:lnTo>
                  <a:lnTo>
                    <a:pt x="12" y="9"/>
                  </a:lnTo>
                  <a:lnTo>
                    <a:pt x="10" y="13"/>
                  </a:lnTo>
                  <a:lnTo>
                    <a:pt x="9" y="17"/>
                  </a:lnTo>
                  <a:lnTo>
                    <a:pt x="5" y="23"/>
                  </a:lnTo>
                  <a:lnTo>
                    <a:pt x="4" y="28"/>
                  </a:lnTo>
                  <a:lnTo>
                    <a:pt x="2" y="32"/>
                  </a:lnTo>
                  <a:lnTo>
                    <a:pt x="2" y="38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2" y="67"/>
                  </a:lnTo>
                  <a:lnTo>
                    <a:pt x="4" y="69"/>
                  </a:lnTo>
                  <a:lnTo>
                    <a:pt x="7" y="70"/>
                  </a:lnTo>
                  <a:lnTo>
                    <a:pt x="9" y="70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</a:path>
              </a:pathLst>
            </a:custGeom>
            <a:solidFill>
              <a:srgbClr val="FFFFFF"/>
            </a:solidFill>
            <a:ln w="11113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2" name="Line 207">
              <a:extLst>
                <a:ext uri="{FF2B5EF4-FFF2-40B4-BE49-F238E27FC236}">
                  <a16:creationId xmlns:a16="http://schemas.microsoft.com/office/drawing/2014/main" id="{494276B8-383C-44E5-9EB1-5837F017B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11425" y="4557713"/>
              <a:ext cx="582613" cy="158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Line 171">
              <a:extLst>
                <a:ext uri="{FF2B5EF4-FFF2-40B4-BE49-F238E27FC236}">
                  <a16:creationId xmlns:a16="http://schemas.microsoft.com/office/drawing/2014/main" id="{33643398-21EC-4B38-829B-A3DF21F875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8050" y="4560888"/>
              <a:ext cx="1038225" cy="1587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44" name="Picture 4" descr="Polyslope S Systemquerschnitt">
            <a:extLst>
              <a:ext uri="{FF2B5EF4-FFF2-40B4-BE49-F238E27FC236}">
                <a16:creationId xmlns:a16="http://schemas.microsoft.com/office/drawing/2014/main" id="{E076958E-A545-490C-A677-8788FD02F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6752" y="1816913"/>
            <a:ext cx="3408161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9D91-7C63-4BEC-8B47-3957FECAA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INTRODUCCIÓN - HISTORIA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165E3708-AE13-4058-A3ED-08A5C24C1561}"/>
              </a:ext>
            </a:extLst>
          </p:cNvPr>
          <p:cNvSpPr txBox="1">
            <a:spLocks/>
          </p:cNvSpPr>
          <p:nvPr/>
        </p:nvSpPr>
        <p:spPr>
          <a:xfrm>
            <a:off x="638546" y="1318222"/>
            <a:ext cx="10400515" cy="4775824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157" indent="-402157"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MX" altLang="en-US" sz="2000" dirty="0">
                <a:latin typeface="Arial" pitchFamily="34" charset="0"/>
                <a:cs typeface="Arial" pitchFamily="34" charset="0"/>
              </a:rPr>
              <a:t>Las civilizaciones antiguas utilizaron distintos tipos de elementos como refuerzos tales como maderas, ramas de árboles y paja (Mesopotamia, China, Francia, Canadá, Italia, etc.). Mesopotamia (2500AC)</a:t>
            </a:r>
          </a:p>
          <a:p>
            <a: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endParaRPr lang="es-MX" altLang="en-US" sz="2400" dirty="0">
              <a:latin typeface="Arial" pitchFamily="34" charset="0"/>
              <a:cs typeface="Arial" pitchFamily="34" charset="0"/>
            </a:endParaRPr>
          </a:p>
          <a:p>
            <a:endParaRPr lang="en-US" sz="1733" dirty="0"/>
          </a:p>
          <a:p>
            <a:endParaRPr lang="en-US" sz="1733" dirty="0"/>
          </a:p>
          <a:p>
            <a:endParaRPr lang="en-US" sz="1733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B7F638D-D616-4055-AACA-04AD5F19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759" y="2549293"/>
            <a:ext cx="5426836" cy="349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A5A50CAE-965D-42C0-99B0-9E5701BC8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2" y="2626850"/>
            <a:ext cx="4392363" cy="34486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00F1D73F-94A1-4C6C-A049-AB8430ED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024" y="2537050"/>
            <a:ext cx="5434361" cy="27646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FD123B-3974-40C0-9D11-432A65DE7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20" t="24931" r="-5520" b="11475"/>
          <a:stretch/>
        </p:blipFill>
        <p:spPr>
          <a:xfrm>
            <a:off x="2100262" y="2937117"/>
            <a:ext cx="7991475" cy="26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2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17E63-5082-4E3C-A149-99221A4B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INTRODUCCIÓN - HISTORIA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EF90AE-2E1F-4752-BA4E-E64B10972B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1DA84B-5013-4D3B-AD84-2D2B68D3410D}"/>
              </a:ext>
            </a:extLst>
          </p:cNvPr>
          <p:cNvSpPr txBox="1">
            <a:spLocks/>
          </p:cNvSpPr>
          <p:nvPr/>
        </p:nvSpPr>
        <p:spPr>
          <a:xfrm>
            <a:off x="638546" y="1629551"/>
            <a:ext cx="10400515" cy="3194239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2157" indent="-402157"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MX" altLang="en-US" sz="2000" dirty="0">
                <a:latin typeface="Arial" pitchFamily="34" charset="0"/>
                <a:cs typeface="Arial" pitchFamily="34" charset="0"/>
              </a:rPr>
              <a:t>El Refuerzo de Suelos es considerado como uno de los mayores innovaciones en la ingeniería civil.</a:t>
            </a:r>
          </a:p>
          <a:p>
            <a:pPr marL="402157" indent="-402157"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</a:pPr>
            <a:r>
              <a:rPr lang="es-MX" altLang="en-US" sz="2000" dirty="0">
                <a:latin typeface="Arial" pitchFamily="34" charset="0"/>
                <a:cs typeface="Arial" pitchFamily="34" charset="0"/>
              </a:rPr>
              <a:t>Los principios de la tecnología del refuerzo de suelos fue desarrollada por Henry Vidal (1963).</a:t>
            </a:r>
          </a:p>
          <a:p>
            <a:pPr marL="0" indent="0">
              <a:buNone/>
            </a:pPr>
            <a:endParaRPr lang="es-MX" altLang="en-US" sz="1700" dirty="0"/>
          </a:p>
          <a:p>
            <a:endParaRPr lang="en-US" sz="1733" dirty="0"/>
          </a:p>
          <a:p>
            <a:endParaRPr lang="en-US" sz="1733" dirty="0"/>
          </a:p>
          <a:p>
            <a:endParaRPr lang="en-US" sz="1733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DC98B23-D3E3-4118-BC31-03159AE96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550" y="3420641"/>
            <a:ext cx="4103549" cy="28062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885E54E-9143-4A3A-A0C1-9DA94673F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39" y="3399969"/>
            <a:ext cx="4290252" cy="28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823FF-866B-4A38-A430-96D2F3B9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INTRODUCCIÓN - HISTORIA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46AC7D-BC3C-4F08-A4A7-F1A0156E3C6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5E278D-7786-4158-B72A-00F3E5B80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7203"/>
            <a:ext cx="10515600" cy="41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D3DFA-9351-4FB3-B693-90525A6C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9070AB-EE25-442D-9B83-46ECC2D1246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6242535-FABE-4BCA-9DC8-9398CA983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155D72D-B3EB-45CC-81C7-9674C0CD0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8"/>
          <a:stretch/>
        </p:blipFill>
        <p:spPr bwMode="auto">
          <a:xfrm>
            <a:off x="0" y="0"/>
            <a:ext cx="12196430" cy="68617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314220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">
  <a:themeElements>
    <a:clrScheme name="TenCate">
      <a:dk1>
        <a:srgbClr val="002866"/>
      </a:dk1>
      <a:lt1>
        <a:sysClr val="window" lastClr="FFFFFF"/>
      </a:lt1>
      <a:dk2>
        <a:srgbClr val="A09587"/>
      </a:dk2>
      <a:lt2>
        <a:srgbClr val="EEECE1"/>
      </a:lt2>
      <a:accent1>
        <a:srgbClr val="C0504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 - klassiek 2">
      <a:maj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ajorFont>
      <a:minorFont>
        <a:latin typeface="Arial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微軟正黑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黑体"/>
        <a:font script="Guru" typeface="Raavi"/>
        <a:font script="Thaa" typeface="MV Boli"/>
        <a:font script="Cans" typeface="Euphemia"/>
        <a:font script="Hang" typeface="굴림"/>
        <a:font script="Syrc" typeface="Estrangelo Edess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6991</TotalTime>
  <Words>785</Words>
  <Application>Microsoft Office PowerPoint</Application>
  <PresentationFormat>Panorámica</PresentationFormat>
  <Paragraphs>190</Paragraphs>
  <Slides>47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Adobe Devanagari</vt:lpstr>
      <vt:lpstr>Arial</vt:lpstr>
      <vt:lpstr>Arial Narrow</vt:lpstr>
      <vt:lpstr>Baskerville Old Face</vt:lpstr>
      <vt:lpstr>Calibri</vt:lpstr>
      <vt:lpstr>Calibri Light (En-têtes)</vt:lpstr>
      <vt:lpstr>Tahoma</vt:lpstr>
      <vt:lpstr>Times New Roman</vt:lpstr>
      <vt:lpstr>Vinci Sans Medium</vt:lpstr>
      <vt:lpstr>Content</vt:lpstr>
      <vt:lpstr>Presentación de PowerPoint</vt:lpstr>
      <vt:lpstr>ÍNDICE</vt:lpstr>
      <vt:lpstr>INTRODUCCIÓN</vt:lpstr>
      <vt:lpstr>INTRODUCCIÓN</vt:lpstr>
      <vt:lpstr>INTRODUCCIÓN</vt:lpstr>
      <vt:lpstr>INTRODUCCIÓN - HISTORIA</vt:lpstr>
      <vt:lpstr>INTRODUCCIÓN - HISTORIA</vt:lpstr>
      <vt:lpstr>INTRODUCCIÓN - HISTORIA</vt:lpstr>
      <vt:lpstr>Presentación de PowerPoint</vt:lpstr>
      <vt:lpstr>CONCEPTOS BÁSICOS</vt:lpstr>
      <vt:lpstr>CONCEPTOS BÁSICOS</vt:lpstr>
      <vt:lpstr>CONCEPTOS BÁSICOS</vt:lpstr>
      <vt:lpstr>CONCEPTOS BÁSICOS</vt:lpstr>
      <vt:lpstr>Presentación de PowerPoint</vt:lpstr>
      <vt:lpstr>CONCEPTOS BÁSICOS</vt:lpstr>
      <vt:lpstr>CONCEPTOS BÁSICOS</vt:lpstr>
      <vt:lpstr>VENTAJAS</vt:lpstr>
      <vt:lpstr>Presentación de PowerPoint</vt:lpstr>
      <vt:lpstr>VENTAJAS</vt:lpstr>
      <vt:lpstr>Ventajas uso MME</vt:lpstr>
      <vt:lpstr>VENTAJAS</vt:lpstr>
      <vt:lpstr>VENTAJAS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Aplicaciones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Broissin</dc:creator>
  <cp:lastModifiedBy>WILFREDO RODRIGUEZ</cp:lastModifiedBy>
  <cp:revision>123</cp:revision>
  <cp:lastPrinted>2021-11-29T14:11:06Z</cp:lastPrinted>
  <dcterms:created xsi:type="dcterms:W3CDTF">2021-05-12T17:08:26Z</dcterms:created>
  <dcterms:modified xsi:type="dcterms:W3CDTF">2022-04-07T17:56:50Z</dcterms:modified>
</cp:coreProperties>
</file>